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7"/>
  </p:notesMasterIdLst>
  <p:handoutMasterIdLst>
    <p:handoutMasterId r:id="rId218"/>
  </p:handoutMasterIdLst>
  <p:sldIdLst>
    <p:sldId id="256" r:id="rId2"/>
    <p:sldId id="257" r:id="rId3"/>
    <p:sldId id="258" r:id="rId4"/>
    <p:sldId id="259" r:id="rId5"/>
    <p:sldId id="266" r:id="rId6"/>
    <p:sldId id="267" r:id="rId7"/>
    <p:sldId id="264" r:id="rId8"/>
    <p:sldId id="265" r:id="rId9"/>
    <p:sldId id="260" r:id="rId10"/>
    <p:sldId id="261" r:id="rId11"/>
    <p:sldId id="262" r:id="rId12"/>
    <p:sldId id="263" r:id="rId13"/>
    <p:sldId id="269" r:id="rId14"/>
    <p:sldId id="270" r:id="rId15"/>
    <p:sldId id="271" r:id="rId16"/>
    <p:sldId id="272" r:id="rId17"/>
    <p:sldId id="274" r:id="rId18"/>
    <p:sldId id="273" r:id="rId19"/>
    <p:sldId id="276" r:id="rId20"/>
    <p:sldId id="275" r:id="rId21"/>
    <p:sldId id="277" r:id="rId22"/>
    <p:sldId id="278" r:id="rId23"/>
    <p:sldId id="279" r:id="rId24"/>
    <p:sldId id="280" r:id="rId25"/>
    <p:sldId id="283" r:id="rId26"/>
    <p:sldId id="284" r:id="rId27"/>
    <p:sldId id="281" r:id="rId28"/>
    <p:sldId id="282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294" r:id="rId43"/>
    <p:sldId id="300" r:id="rId44"/>
    <p:sldId id="301" r:id="rId45"/>
    <p:sldId id="306" r:id="rId46"/>
    <p:sldId id="305" r:id="rId47"/>
    <p:sldId id="307" r:id="rId48"/>
    <p:sldId id="302" r:id="rId49"/>
    <p:sldId id="308" r:id="rId50"/>
    <p:sldId id="309" r:id="rId51"/>
    <p:sldId id="310" r:id="rId52"/>
    <p:sldId id="303" r:id="rId53"/>
    <p:sldId id="311" r:id="rId54"/>
    <p:sldId id="304" r:id="rId55"/>
    <p:sldId id="317" r:id="rId56"/>
    <p:sldId id="312" r:id="rId57"/>
    <p:sldId id="318" r:id="rId58"/>
    <p:sldId id="313" r:id="rId59"/>
    <p:sldId id="319" r:id="rId60"/>
    <p:sldId id="314" r:id="rId61"/>
    <p:sldId id="320" r:id="rId62"/>
    <p:sldId id="315" r:id="rId63"/>
    <p:sldId id="321" r:id="rId64"/>
    <p:sldId id="316" r:id="rId65"/>
    <p:sldId id="329" r:id="rId66"/>
    <p:sldId id="322" r:id="rId67"/>
    <p:sldId id="330" r:id="rId68"/>
    <p:sldId id="324" r:id="rId69"/>
    <p:sldId id="346" r:id="rId70"/>
    <p:sldId id="347" r:id="rId71"/>
    <p:sldId id="331" r:id="rId72"/>
    <p:sldId id="325" r:id="rId73"/>
    <p:sldId id="332" r:id="rId74"/>
    <p:sldId id="326" r:id="rId75"/>
    <p:sldId id="333" r:id="rId76"/>
    <p:sldId id="327" r:id="rId77"/>
    <p:sldId id="334" r:id="rId78"/>
    <p:sldId id="328" r:id="rId79"/>
    <p:sldId id="337" r:id="rId80"/>
    <p:sldId id="335" r:id="rId81"/>
    <p:sldId id="344" r:id="rId82"/>
    <p:sldId id="338" r:id="rId83"/>
    <p:sldId id="345" r:id="rId84"/>
    <p:sldId id="339" r:id="rId85"/>
    <p:sldId id="348" r:id="rId86"/>
    <p:sldId id="340" r:id="rId87"/>
    <p:sldId id="349" r:id="rId88"/>
    <p:sldId id="341" r:id="rId89"/>
    <p:sldId id="350" r:id="rId90"/>
    <p:sldId id="351" r:id="rId91"/>
    <p:sldId id="352" r:id="rId92"/>
    <p:sldId id="342" r:id="rId93"/>
    <p:sldId id="353" r:id="rId94"/>
    <p:sldId id="343" r:id="rId95"/>
    <p:sldId id="369" r:id="rId96"/>
    <p:sldId id="354" r:id="rId97"/>
    <p:sldId id="368" r:id="rId98"/>
    <p:sldId id="355" r:id="rId99"/>
    <p:sldId id="370" r:id="rId100"/>
    <p:sldId id="357" r:id="rId101"/>
    <p:sldId id="372" r:id="rId102"/>
    <p:sldId id="358" r:id="rId103"/>
    <p:sldId id="373" r:id="rId104"/>
    <p:sldId id="374" r:id="rId105"/>
    <p:sldId id="375" r:id="rId106"/>
    <p:sldId id="371" r:id="rId107"/>
    <p:sldId id="376" r:id="rId108"/>
    <p:sldId id="360" r:id="rId109"/>
    <p:sldId id="377" r:id="rId110"/>
    <p:sldId id="362" r:id="rId111"/>
    <p:sldId id="378" r:id="rId112"/>
    <p:sldId id="363" r:id="rId113"/>
    <p:sldId id="379" r:id="rId114"/>
    <p:sldId id="364" r:id="rId115"/>
    <p:sldId id="380" r:id="rId116"/>
    <p:sldId id="365" r:id="rId117"/>
    <p:sldId id="381" r:id="rId118"/>
    <p:sldId id="366" r:id="rId119"/>
    <p:sldId id="382" r:id="rId120"/>
    <p:sldId id="367" r:id="rId121"/>
    <p:sldId id="383" r:id="rId122"/>
    <p:sldId id="384" r:id="rId123"/>
    <p:sldId id="385" r:id="rId124"/>
    <p:sldId id="386" r:id="rId125"/>
    <p:sldId id="402" r:id="rId126"/>
    <p:sldId id="387" r:id="rId127"/>
    <p:sldId id="403" r:id="rId128"/>
    <p:sldId id="388" r:id="rId129"/>
    <p:sldId id="404" r:id="rId130"/>
    <p:sldId id="389" r:id="rId131"/>
    <p:sldId id="405" r:id="rId132"/>
    <p:sldId id="390" r:id="rId133"/>
    <p:sldId id="406" r:id="rId134"/>
    <p:sldId id="391" r:id="rId135"/>
    <p:sldId id="407" r:id="rId136"/>
    <p:sldId id="392" r:id="rId137"/>
    <p:sldId id="408" r:id="rId138"/>
    <p:sldId id="409" r:id="rId139"/>
    <p:sldId id="410" r:id="rId140"/>
    <p:sldId id="411" r:id="rId141"/>
    <p:sldId id="393" r:id="rId142"/>
    <p:sldId id="412" r:id="rId143"/>
    <p:sldId id="394" r:id="rId144"/>
    <p:sldId id="413" r:id="rId145"/>
    <p:sldId id="395" r:id="rId146"/>
    <p:sldId id="414" r:id="rId147"/>
    <p:sldId id="396" r:id="rId148"/>
    <p:sldId id="415" r:id="rId149"/>
    <p:sldId id="397" r:id="rId150"/>
    <p:sldId id="416" r:id="rId151"/>
    <p:sldId id="398" r:id="rId152"/>
    <p:sldId id="418" r:id="rId153"/>
    <p:sldId id="400" r:id="rId154"/>
    <p:sldId id="417" r:id="rId155"/>
    <p:sldId id="399" r:id="rId156"/>
    <p:sldId id="419" r:id="rId157"/>
    <p:sldId id="420" r:id="rId158"/>
    <p:sldId id="421" r:id="rId159"/>
    <p:sldId id="422" r:id="rId160"/>
    <p:sldId id="439" r:id="rId161"/>
    <p:sldId id="423" r:id="rId162"/>
    <p:sldId id="440" r:id="rId163"/>
    <p:sldId id="424" r:id="rId164"/>
    <p:sldId id="441" r:id="rId165"/>
    <p:sldId id="425" r:id="rId166"/>
    <p:sldId id="444" r:id="rId167"/>
    <p:sldId id="445" r:id="rId168"/>
    <p:sldId id="442" r:id="rId169"/>
    <p:sldId id="443" r:id="rId170"/>
    <p:sldId id="446" r:id="rId171"/>
    <p:sldId id="426" r:id="rId172"/>
    <p:sldId id="447" r:id="rId173"/>
    <p:sldId id="428" r:id="rId174"/>
    <p:sldId id="448" r:id="rId175"/>
    <p:sldId id="430" r:id="rId176"/>
    <p:sldId id="449" r:id="rId177"/>
    <p:sldId id="432" r:id="rId178"/>
    <p:sldId id="450" r:id="rId179"/>
    <p:sldId id="433" r:id="rId180"/>
    <p:sldId id="451" r:id="rId181"/>
    <p:sldId id="454" r:id="rId182"/>
    <p:sldId id="453" r:id="rId183"/>
    <p:sldId id="434" r:id="rId184"/>
    <p:sldId id="455" r:id="rId185"/>
    <p:sldId id="435" r:id="rId186"/>
    <p:sldId id="456" r:id="rId187"/>
    <p:sldId id="457" r:id="rId188"/>
    <p:sldId id="458" r:id="rId189"/>
    <p:sldId id="437" r:id="rId190"/>
    <p:sldId id="459" r:id="rId191"/>
    <p:sldId id="438" r:id="rId192"/>
    <p:sldId id="469" r:id="rId193"/>
    <p:sldId id="460" r:id="rId194"/>
    <p:sldId id="470" r:id="rId195"/>
    <p:sldId id="461" r:id="rId196"/>
    <p:sldId id="471" r:id="rId197"/>
    <p:sldId id="463" r:id="rId198"/>
    <p:sldId id="472" r:id="rId199"/>
    <p:sldId id="464" r:id="rId200"/>
    <p:sldId id="473" r:id="rId201"/>
    <p:sldId id="465" r:id="rId202"/>
    <p:sldId id="474" r:id="rId203"/>
    <p:sldId id="467" r:id="rId204"/>
    <p:sldId id="475" r:id="rId205"/>
    <p:sldId id="468" r:id="rId206"/>
    <p:sldId id="476" r:id="rId207"/>
    <p:sldId id="477" r:id="rId208"/>
    <p:sldId id="488" r:id="rId209"/>
    <p:sldId id="489" r:id="rId210"/>
    <p:sldId id="490" r:id="rId211"/>
    <p:sldId id="478" r:id="rId212"/>
    <p:sldId id="491" r:id="rId213"/>
    <p:sldId id="492" r:id="rId214"/>
    <p:sldId id="493" r:id="rId215"/>
    <p:sldId id="481" r:id="rId2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17"/>
  </p:normalViewPr>
  <p:slideViewPr>
    <p:cSldViewPr snapToGrid="0" snapToObjects="1">
      <p:cViewPr varScale="1">
        <p:scale>
          <a:sx n="94" d="100"/>
          <a:sy n="94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handoutMaster" Target="handoutMasters/handoutMaster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presProps" Target="presProps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theme" Target="theme/theme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65166A-2740-9048-BFBD-356E3B2DE8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ECD51-C8C5-A340-B37B-113C0ED8D6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@alomshaha / alomshaha.com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9244D-9406-7147-ABC3-199B6EA096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5D331-9D08-264E-A81D-EDD62A220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6D72-187D-C541-B9AA-E35012CFF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993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@alomshaha / alomshaha.com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2557D-22FC-5648-9952-7D7CFC45C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88742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AA68-C1B6-9B43-8D58-B3857C693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81B0A-2F73-3F44-AF91-68F6DBB72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E575E-D878-754A-B025-EBBACF94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142C-572F-9A4A-96FB-D573B2E307A1}" type="datetime1">
              <a:rPr lang="en-GB" smtClean="0"/>
              <a:t>12/02/2019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2B642-5090-9847-A27F-72AFE5B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AE1DA-3303-E64F-9E55-B358A884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37B5-171F-F54C-97AC-284F79295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8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3A0F-1E08-D44D-BF09-99B51E7B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1A9CA-D5AA-164F-85D2-F61ED4809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95633-3698-8B42-92BF-E4EF6227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3180-289C-464B-903A-0D3809E862C2}" type="datetime1">
              <a:rPr lang="en-GB" smtClean="0"/>
              <a:t>12/02/2019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0C2D2-0469-594D-9490-8EEB5E98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A069D-5795-864A-95E9-ECFDA77F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37B5-171F-F54C-97AC-284F79295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632AC-A99C-0643-8816-0A4C3FF66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AF4D6-1639-CF4D-9951-60A7B2DC7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082AF-A432-CC4A-86AA-D77046C0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66DC-FD9A-4B46-AD59-7644B0E504F8}" type="datetime1">
              <a:rPr lang="en-GB" smtClean="0"/>
              <a:t>12/02/2019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BBB48-3322-C149-AA71-4D67F398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70C1D-BA58-5E4F-BAF3-85E35184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37B5-171F-F54C-97AC-284F79295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6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3238-74BA-A645-B46A-87355DCC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6AC77-749E-FC41-B68C-EF73B31D0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6CF3C-ACFB-3B49-8785-009D65C7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3459-027B-834B-A5BF-A5655CF26CFE}" type="datetime1">
              <a:rPr lang="en-GB" smtClean="0"/>
              <a:t>12/02/2019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A6A56-14C4-7244-833C-4FD46A8F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D36BC-800D-174A-8CE0-D0C1E36B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37B5-171F-F54C-97AC-284F79295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3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50BA-E5B6-6449-A4C8-2B5A7B8C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12343-262B-3142-858F-A15F07718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E61AD-93C1-7541-8FF3-E6D12B5A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2EB5-A903-D142-A9FC-CEE4BB7359A1}" type="datetime1">
              <a:rPr lang="en-GB" smtClean="0"/>
              <a:t>12/02/2019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6A8A6-2B2D-3249-BB94-E18EEB79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8591E-F408-1146-AB55-937FA393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37B5-171F-F54C-97AC-284F79295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7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7FEA-86CE-F64E-AE20-E443A9D3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0197F-CD6E-FF4D-99F0-94D00DEAD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1CAF6-A917-D24E-AB07-7DCCFB629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5FA24-DD4D-7C45-9AB2-7B11F462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79AF-BFB3-144E-A27E-4BEDF200F894}" type="datetime1">
              <a:rPr lang="en-GB" smtClean="0"/>
              <a:t>12/02/2019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2C059-91B1-324B-87BF-21BDE808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3E748-EDF0-9841-A5AC-34EC6438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37B5-171F-F54C-97AC-284F79295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3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E8D3E-609B-9742-82AB-ED30E5D2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5AC6D-673D-9D4B-844A-AC3A919AE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CE4E1-9316-8943-9574-1F6E6C9AB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C1F53-CD74-F44B-820A-830468123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78F0A-330C-BA40-98DB-167D52A52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2604A4-B7B1-6B4F-B66C-89585304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7699-5CAD-EA4B-ABA6-674C1596BF34}" type="datetime1">
              <a:rPr lang="en-GB" smtClean="0"/>
              <a:t>12/02/2019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CA8B2-F8FD-B841-A96C-4157484E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AAC22-0D67-1F4B-B539-38000345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37B5-171F-F54C-97AC-284F79295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B2D0-DE3B-6B4F-BDA3-05B9F1BA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6A102-BF1B-1947-AC72-D578FBD5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8A48-423B-2048-B62D-90A72AE2B7AF}" type="datetime1">
              <a:rPr lang="en-GB" smtClean="0"/>
              <a:t>12/02/2019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18A91-98DD-4C44-A925-16371E24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4BE3E-FDD3-C245-B0C6-64451C8B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37B5-171F-F54C-97AC-284F79295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9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85171-BDD0-D64B-87EC-4C82540C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45CB-5363-C940-9392-CEE671C3E31F}" type="datetime1">
              <a:rPr lang="en-GB" smtClean="0"/>
              <a:t>12/02/2019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C546B-FD9D-784D-9CC8-6C3206F7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3099E-77AC-6141-A6F9-3C368ACA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37B5-171F-F54C-97AC-284F79295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2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4F9F9-8EBC-DF4C-9AD9-3CE36A9A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770C3-B005-1E4A-B378-36CB0164A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2F77D-9EC9-1A4D-9D00-E2F782DDF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81C6B-6422-354C-AB8D-D2726196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1ED9-1C37-7A43-8AB7-6FFA8ADEDC7E}" type="datetime1">
              <a:rPr lang="en-GB" smtClean="0"/>
              <a:t>12/02/2019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0554C-4607-584E-B226-340F95D7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CBD47-4723-F04A-B9D9-025827F0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37B5-171F-F54C-97AC-284F79295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1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F2028-4EF0-444E-913D-8074B783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0F7D6-21DF-364F-BAC7-7D7A1BCF6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A5CE2-6369-4F4D-B76A-14F989F2A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9A21-67DD-E540-B523-33A09867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3D4E-2803-E74A-AABB-DBC26843EB52}" type="datetime1">
              <a:rPr lang="en-GB" smtClean="0"/>
              <a:t>12/02/2019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F2FFA-49DD-E94A-B35B-A08DE26F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FA447-8B71-7246-AC1D-9EBCB80D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37B5-171F-F54C-97AC-284F79295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6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5805D0-FEC5-DB48-A21D-93D1CA32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49399-EF7C-5748-B650-523EB99EE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7030-41D8-1B48-A460-ED51188D7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1296C-71A3-1D4C-81DB-243A5A8C9214}" type="datetime1">
              <a:rPr lang="en-GB" smtClean="0"/>
              <a:t>12/02/2019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B11A8-C859-8B4C-BFE4-668CF2772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CA283-DDE8-0E48-8244-D352A10F8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437B5-171F-F54C-97AC-284F79295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2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6201"/>
            <a:ext cx="12192000" cy="4165599"/>
          </a:xfrm>
        </p:spPr>
        <p:txBody>
          <a:bodyPr>
            <a:noAutofit/>
          </a:bodyPr>
          <a:lstStyle/>
          <a:p>
            <a:r>
              <a:rPr lang="en-GB" sz="10000" dirty="0"/>
              <a:t>Equation relating speed, frequency, and wavelength of a wave</a:t>
            </a:r>
            <a:r>
              <a:rPr lang="en-GB" sz="10000" dirty="0">
                <a:effectLst/>
              </a:rPr>
              <a:t>  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19487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32E57D-93E7-0E4F-AC7D-6102F8F34978}"/>
                  </a:ext>
                </a:extLst>
              </p:cNvPr>
              <p:cNvSpPr/>
              <p:nvPr/>
            </p:nvSpPr>
            <p:spPr>
              <a:xfrm>
                <a:off x="0" y="200168"/>
                <a:ext cx="12192000" cy="6457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4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14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4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32E57D-93E7-0E4F-AC7D-6102F8F34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0168"/>
                <a:ext cx="12192000" cy="6457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60333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703C04-C90A-C841-B521-5C8B834C8FC4}"/>
                  </a:ext>
                </a:extLst>
              </p:cNvPr>
              <p:cNvSpPr/>
              <p:nvPr/>
            </p:nvSpPr>
            <p:spPr>
              <a:xfrm>
                <a:off x="270720" y="1843887"/>
                <a:ext cx="11650561" cy="317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0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000" i="1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en-US" sz="10000" i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10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00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0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1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703C04-C90A-C841-B521-5C8B834C8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20" y="1843887"/>
                <a:ext cx="11650561" cy="3170227"/>
              </a:xfrm>
              <a:prstGeom prst="rect">
                <a:avLst/>
              </a:prstGeom>
              <a:blipFill>
                <a:blip r:embed="rId2"/>
                <a:stretch>
                  <a:fillRect l="-1088" b="-10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05947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16329"/>
            <a:ext cx="12192000" cy="5625342"/>
          </a:xfrm>
        </p:spPr>
        <p:txBody>
          <a:bodyPr>
            <a:noAutofit/>
          </a:bodyPr>
          <a:lstStyle/>
          <a:p>
            <a:r>
              <a:rPr lang="en-GB" sz="10000" dirty="0"/>
              <a:t>Equation relating </a:t>
            </a:r>
            <a:r>
              <a:rPr lang="en-GB" sz="10000" dirty="0" err="1"/>
              <a:t>p.d</a:t>
            </a:r>
            <a:r>
              <a:rPr lang="en-GB" sz="10000" dirty="0"/>
              <a:t>. and current to the total energy transferred by a component in a time, t.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76374079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34F462C-8E81-5244-B0C5-FD46FA36F350}"/>
                  </a:ext>
                </a:extLst>
              </p:cNvPr>
              <p:cNvSpPr/>
              <p:nvPr/>
            </p:nvSpPr>
            <p:spPr>
              <a:xfrm>
                <a:off x="1358004" y="1843951"/>
                <a:ext cx="9475992" cy="3170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0" i="1">
                          <a:latin typeface="Cambria Math" panose="02040503050406030204" pitchFamily="18" charset="0"/>
                        </a:rPr>
                        <m:t>𝐼𝑡𝑉</m:t>
                      </m:r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34F462C-8E81-5244-B0C5-FD46FA36F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004" y="1843951"/>
                <a:ext cx="9475992" cy="3170099"/>
              </a:xfrm>
              <a:prstGeom prst="rect">
                <a:avLst/>
              </a:prstGeom>
              <a:blipFill>
                <a:blip r:embed="rId2"/>
                <a:stretch>
                  <a:fillRect l="-4418" r="-3614" b="-4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9120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53861"/>
            <a:ext cx="12192000" cy="5550278"/>
          </a:xfrm>
        </p:spPr>
        <p:txBody>
          <a:bodyPr>
            <a:noAutofit/>
          </a:bodyPr>
          <a:lstStyle/>
          <a:p>
            <a:r>
              <a:rPr lang="en-GB" sz="10000" i="1" dirty="0"/>
              <a:t>Definition of </a:t>
            </a:r>
            <a:br>
              <a:rPr lang="en-GB" sz="10000" i="1" dirty="0"/>
            </a:br>
            <a:r>
              <a:rPr lang="en-GB" sz="10000" b="1" i="1" dirty="0"/>
              <a:t>electromotive force (</a:t>
            </a:r>
            <a:r>
              <a:rPr lang="en-GB" sz="10000" b="1" i="1" dirty="0" err="1"/>
              <a:t>emf</a:t>
            </a:r>
            <a:r>
              <a:rPr lang="en-GB" sz="10000" b="1" i="1" dirty="0"/>
              <a:t>) in words and symbols</a:t>
            </a:r>
            <a:endParaRPr lang="en-US" sz="10000" i="1" dirty="0"/>
          </a:p>
        </p:txBody>
      </p:sp>
    </p:spTree>
    <p:extLst>
      <p:ext uri="{BB962C8B-B14F-4D97-AF65-F5344CB8AC3E}">
        <p14:creationId xmlns:p14="http://schemas.microsoft.com/office/powerpoint/2010/main" val="91366055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96BAD63-3AF7-3A4C-ADFB-0F0E91169893}"/>
                  </a:ext>
                </a:extLst>
              </p:cNvPr>
              <p:cNvSpPr/>
              <p:nvPr/>
            </p:nvSpPr>
            <p:spPr>
              <a:xfrm>
                <a:off x="1" y="305068"/>
                <a:ext cx="12191999" cy="5924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7000" dirty="0">
                    <a:latin typeface="Times" pitchFamily="2" charset="0"/>
                  </a:rPr>
                  <a:t>amount of energy supplied per coulomb </a:t>
                </a:r>
                <a:r>
                  <a:rPr lang="en-GB" sz="7000" i="1" dirty="0">
                    <a:latin typeface="Times" pitchFamily="2" charset="0"/>
                  </a:rPr>
                  <a:t>by</a:t>
                </a:r>
                <a:r>
                  <a:rPr lang="en-GB" sz="7000" dirty="0">
                    <a:latin typeface="Times" pitchFamily="2" charset="0"/>
                  </a:rPr>
                  <a:t> a power source</a:t>
                </a:r>
              </a:p>
              <a:p>
                <a:pPr algn="ctr"/>
                <a:endParaRPr lang="en-GB" sz="2000" dirty="0">
                  <a:latin typeface="Times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10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sz="10000" i="1" dirty="0">
                    <a:effectLst/>
                    <a:latin typeface="Times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00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0000" b="0" i="1" dirty="0" smtClean="0"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GB" sz="10000" b="0" i="1" dirty="0" smtClean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GB" sz="10000" i="1" baseline="-25000" dirty="0">
                  <a:latin typeface="Times" pitchFamily="2" charset="0"/>
                </a:endParaRPr>
              </a:p>
              <a:p>
                <a:pPr algn="ctr"/>
                <a:r>
                  <a:rPr lang="en-GB" sz="10000" i="1" baseline="-25000" dirty="0">
                    <a:effectLst/>
                    <a:latin typeface="Times" pitchFamily="2" charset="0"/>
                  </a:rPr>
                  <a:t>unit</a:t>
                </a:r>
                <a:r>
                  <a:rPr lang="en-GB" sz="10000" i="1" baseline="-25000" dirty="0">
                    <a:latin typeface="Times" pitchFamily="2" charset="0"/>
                  </a:rPr>
                  <a:t>s: volts</a:t>
                </a:r>
                <a:endParaRPr lang="en-GB" sz="10000" i="1" baseline="-25000" dirty="0">
                  <a:effectLst/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96BAD63-3AF7-3A4C-ADFB-0F0E91169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05068"/>
                <a:ext cx="12191999" cy="5924892"/>
              </a:xfrm>
              <a:prstGeom prst="rect">
                <a:avLst/>
              </a:prstGeom>
              <a:blipFill>
                <a:blip r:embed="rId2"/>
                <a:stretch>
                  <a:fillRect t="-3854" r="-625" b="-1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96115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32658"/>
            <a:ext cx="12192000" cy="5625342"/>
          </a:xfrm>
        </p:spPr>
        <p:txBody>
          <a:bodyPr>
            <a:noAutofit/>
          </a:bodyPr>
          <a:lstStyle/>
          <a:p>
            <a:r>
              <a:rPr lang="en-GB" sz="10000" dirty="0"/>
              <a:t>Equation relating </a:t>
            </a:r>
            <a:r>
              <a:rPr lang="en-GB" sz="10000" dirty="0" err="1"/>
              <a:t>emf</a:t>
            </a:r>
            <a:r>
              <a:rPr lang="en-GB" sz="10000" dirty="0"/>
              <a:t> of a power supply, its internal resistance and the external resistance in a circuit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51215427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5090D3-9914-E94A-BBDD-954D7ED5810A}"/>
                  </a:ext>
                </a:extLst>
              </p:cNvPr>
              <p:cNvSpPr/>
              <p:nvPr/>
            </p:nvSpPr>
            <p:spPr>
              <a:xfrm>
                <a:off x="606581" y="2228672"/>
                <a:ext cx="10978838" cy="2400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15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0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15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50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5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5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5090D3-9914-E94A-BBDD-954D7ED58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81" y="2228672"/>
                <a:ext cx="10978838" cy="2400657"/>
              </a:xfrm>
              <a:prstGeom prst="rect">
                <a:avLst/>
              </a:prstGeom>
              <a:blipFill>
                <a:blip r:embed="rId2"/>
                <a:stretch>
                  <a:fillRect l="-1042" t="-163874" r="-21759" b="-24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5367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595"/>
            <a:ext cx="12192000" cy="6730810"/>
          </a:xfrm>
        </p:spPr>
        <p:txBody>
          <a:bodyPr>
            <a:noAutofit/>
          </a:bodyPr>
          <a:lstStyle/>
          <a:p>
            <a:r>
              <a:rPr lang="en-GB" sz="8000" dirty="0"/>
              <a:t>Equation relating </a:t>
            </a:r>
            <a:r>
              <a:rPr lang="en-GB" sz="8000" dirty="0" err="1"/>
              <a:t>emf</a:t>
            </a:r>
            <a:r>
              <a:rPr lang="en-GB" sz="8000" dirty="0"/>
              <a:t> of a power supply, its internal resistance, the current through the circuit, and the </a:t>
            </a:r>
            <a:r>
              <a:rPr lang="en-GB" sz="8000" dirty="0" err="1"/>
              <a:t>p.d</a:t>
            </a:r>
            <a:r>
              <a:rPr lang="en-GB" sz="8000" dirty="0"/>
              <a:t>. across the external components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9057212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8FC3674-11F2-CE43-8407-B7CF747920DD}"/>
                  </a:ext>
                </a:extLst>
              </p:cNvPr>
              <p:cNvSpPr/>
              <p:nvPr/>
            </p:nvSpPr>
            <p:spPr>
              <a:xfrm>
                <a:off x="28162" y="1997839"/>
                <a:ext cx="12135677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18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0" i="1">
                          <a:latin typeface="Cambria Math" panose="02040503050406030204" pitchFamily="18" charset="0"/>
                        </a:rPr>
                        <m:t>𝐼𝑟</m:t>
                      </m:r>
                      <m:r>
                        <a:rPr lang="en-US" sz="180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8FC3674-11F2-CE43-8407-B7CF74792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2" y="1997839"/>
                <a:ext cx="12135677" cy="2862322"/>
              </a:xfrm>
              <a:prstGeom prst="rect">
                <a:avLst/>
              </a:prstGeom>
              <a:blipFill>
                <a:blip r:embed="rId2"/>
                <a:stretch>
                  <a:fillRect l="-731" t="-5286" r="-3971" b="-33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1535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3207"/>
            <a:ext cx="12192000" cy="2331587"/>
          </a:xfrm>
        </p:spPr>
        <p:txBody>
          <a:bodyPr>
            <a:noAutofit/>
          </a:bodyPr>
          <a:lstStyle/>
          <a:p>
            <a:r>
              <a:rPr lang="en-GB" sz="8000" dirty="0"/>
              <a:t>Equation defining angular speed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2706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4260"/>
            <a:ext cx="12192000" cy="5909480"/>
          </a:xfrm>
        </p:spPr>
        <p:txBody>
          <a:bodyPr>
            <a:noAutofit/>
          </a:bodyPr>
          <a:lstStyle/>
          <a:p>
            <a:r>
              <a:rPr lang="en-GB" sz="8600" dirty="0"/>
              <a:t>Equation for the double slit experiment, relating fringe separation, slit spacing, distance from screen, and wavelength of light.</a:t>
            </a:r>
            <a:endParaRPr lang="en-US" sz="8600" dirty="0"/>
          </a:p>
        </p:txBody>
      </p:sp>
    </p:spTree>
    <p:extLst>
      <p:ext uri="{BB962C8B-B14F-4D97-AF65-F5344CB8AC3E}">
        <p14:creationId xmlns:p14="http://schemas.microsoft.com/office/powerpoint/2010/main" val="290358151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3B8DCC-E1A6-DA4B-A40A-EFEE5666502F}"/>
                  </a:ext>
                </a:extLst>
              </p:cNvPr>
              <p:cNvSpPr/>
              <p:nvPr/>
            </p:nvSpPr>
            <p:spPr>
              <a:xfrm>
                <a:off x="1479255" y="478641"/>
                <a:ext cx="9233490" cy="59007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3B8DCC-E1A6-DA4B-A40A-EFEE56665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255" y="478641"/>
                <a:ext cx="9233490" cy="5900718"/>
              </a:xfrm>
              <a:prstGeom prst="rect">
                <a:avLst/>
              </a:prstGeom>
              <a:blipFill>
                <a:blip r:embed="rId2"/>
                <a:stretch>
                  <a:fillRect l="-1920" t="-215" r="-4115" b="-1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49225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3207"/>
            <a:ext cx="12192000" cy="2331587"/>
          </a:xfrm>
        </p:spPr>
        <p:txBody>
          <a:bodyPr>
            <a:noAutofit/>
          </a:bodyPr>
          <a:lstStyle/>
          <a:p>
            <a:r>
              <a:rPr lang="en-GB" sz="8000" dirty="0"/>
              <a:t>Equation relating angular speed to frequency of orbit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4104783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BA2339-D6BB-1046-9A79-035DE4F48CBE}"/>
                  </a:ext>
                </a:extLst>
              </p:cNvPr>
              <p:cNvSpPr/>
              <p:nvPr/>
            </p:nvSpPr>
            <p:spPr>
              <a:xfrm>
                <a:off x="25332" y="1843951"/>
                <a:ext cx="12141337" cy="3170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  2</m:t>
                      </m:r>
                      <m:r>
                        <a:rPr lang="en-US" sz="20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BA2339-D6BB-1046-9A79-035DE4F48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2" y="1843951"/>
                <a:ext cx="12141337" cy="3170099"/>
              </a:xfrm>
              <a:prstGeom prst="rect">
                <a:avLst/>
              </a:prstGeom>
              <a:blipFill>
                <a:blip r:embed="rId2"/>
                <a:stretch>
                  <a:fillRect l="-1358" t="-5179" r="-5329" b="-34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78297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3207"/>
            <a:ext cx="12192000" cy="2331587"/>
          </a:xfrm>
        </p:spPr>
        <p:txBody>
          <a:bodyPr>
            <a:noAutofit/>
          </a:bodyPr>
          <a:lstStyle/>
          <a:p>
            <a:r>
              <a:rPr lang="en-GB" sz="8000" dirty="0"/>
              <a:t>Equation relating angular speed to period of orbit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364447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A52F652-FB61-5A42-BADC-D72B2668D739}"/>
                  </a:ext>
                </a:extLst>
              </p:cNvPr>
              <p:cNvSpPr/>
              <p:nvPr/>
            </p:nvSpPr>
            <p:spPr>
              <a:xfrm>
                <a:off x="740688" y="501820"/>
                <a:ext cx="10710624" cy="585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A52F652-FB61-5A42-BADC-D72B2668D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88" y="501820"/>
                <a:ext cx="10710624" cy="5854360"/>
              </a:xfrm>
              <a:prstGeom prst="rect">
                <a:avLst/>
              </a:prstGeom>
              <a:blipFill>
                <a:blip r:embed="rId2"/>
                <a:stretch>
                  <a:fillRect l="-1657" t="-217" r="-1065" b="-12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71401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04809"/>
            <a:ext cx="12192000" cy="3448382"/>
          </a:xfrm>
        </p:spPr>
        <p:txBody>
          <a:bodyPr>
            <a:noAutofit/>
          </a:bodyPr>
          <a:lstStyle/>
          <a:p>
            <a:r>
              <a:rPr lang="en-GB" sz="8000" dirty="0"/>
              <a:t>Equation relating angular speed to linear velocity and radius of orbit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477909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188654-EA44-7141-AB71-CFFECA983097}"/>
                  </a:ext>
                </a:extLst>
              </p:cNvPr>
              <p:cNvSpPr/>
              <p:nvPr/>
            </p:nvSpPr>
            <p:spPr>
              <a:xfrm>
                <a:off x="1503300" y="754807"/>
                <a:ext cx="9185400" cy="5348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188654-EA44-7141-AB71-CFFECA983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0" y="754807"/>
                <a:ext cx="9185400" cy="5348387"/>
              </a:xfrm>
              <a:prstGeom prst="rect">
                <a:avLst/>
              </a:prstGeom>
              <a:blipFill>
                <a:blip r:embed="rId2"/>
                <a:stretch>
                  <a:fillRect l="-2069" r="-1241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9433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30578"/>
            <a:ext cx="12192000" cy="2996845"/>
          </a:xfrm>
        </p:spPr>
        <p:txBody>
          <a:bodyPr>
            <a:noAutofit/>
          </a:bodyPr>
          <a:lstStyle/>
          <a:p>
            <a:r>
              <a:rPr lang="en-GB" sz="10000" dirty="0"/>
              <a:t>Equation for centripetal force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19978737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4FD93E-9290-6248-AFA9-E24943C50E47}"/>
                  </a:ext>
                </a:extLst>
              </p:cNvPr>
              <p:cNvSpPr/>
              <p:nvPr/>
            </p:nvSpPr>
            <p:spPr>
              <a:xfrm>
                <a:off x="905092" y="1843887"/>
                <a:ext cx="10381816" cy="317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0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0" i="1">
                                  <a:latin typeface="Cambria Math" panose="02040503050406030204" pitchFamily="18" charset="0"/>
                                </a:rPr>
                                <m:t>𝑚𝑣</m:t>
                              </m:r>
                            </m:e>
                            <m:sup>
                              <m:r>
                                <a:rPr lang="en-US" sz="10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10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0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0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0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4FD93E-9290-6248-AFA9-E24943C50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92" y="1843887"/>
                <a:ext cx="10381816" cy="3170227"/>
              </a:xfrm>
              <a:prstGeom prst="rect">
                <a:avLst/>
              </a:prstGeom>
              <a:blipFill>
                <a:blip r:embed="rId2"/>
                <a:stretch>
                  <a:fillRect l="-1221" b="-6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51163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92835"/>
            <a:ext cx="12192000" cy="4272330"/>
          </a:xfrm>
        </p:spPr>
        <p:txBody>
          <a:bodyPr>
            <a:noAutofit/>
          </a:bodyPr>
          <a:lstStyle/>
          <a:p>
            <a:r>
              <a:rPr lang="en-GB" sz="10000" dirty="0"/>
              <a:t>Equations for centripetal acceleration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961268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979FC6-E5A5-F44E-958D-220E6B16C12F}"/>
                  </a:ext>
                </a:extLst>
              </p:cNvPr>
              <p:cNvSpPr/>
              <p:nvPr/>
            </p:nvSpPr>
            <p:spPr>
              <a:xfrm>
                <a:off x="1186932" y="459886"/>
                <a:ext cx="9818137" cy="5938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979FC6-E5A5-F44E-958D-220E6B16C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32" y="459886"/>
                <a:ext cx="9818137" cy="5938229"/>
              </a:xfrm>
              <a:prstGeom prst="rect">
                <a:avLst/>
              </a:prstGeom>
              <a:blipFill>
                <a:blip r:embed="rId2"/>
                <a:stretch>
                  <a:fillRect l="-1677" t="-427" r="-3871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25254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5CF33A-BCB2-DE43-AD3C-D8407035D254}"/>
                  </a:ext>
                </a:extLst>
              </p:cNvPr>
              <p:cNvSpPr/>
              <p:nvPr/>
            </p:nvSpPr>
            <p:spPr>
              <a:xfrm>
                <a:off x="1612337" y="1843887"/>
                <a:ext cx="8967327" cy="317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0000" i="0"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0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10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0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5CF33A-BCB2-DE43-AD3C-D8407035D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337" y="1843887"/>
                <a:ext cx="8967327" cy="3170227"/>
              </a:xfrm>
              <a:prstGeom prst="rect">
                <a:avLst/>
              </a:prstGeom>
              <a:blipFill>
                <a:blip r:embed="rId2"/>
                <a:stretch>
                  <a:fillRect l="-283" b="-6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66563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2908"/>
            <a:ext cx="12192000" cy="4212185"/>
          </a:xfrm>
        </p:spPr>
        <p:txBody>
          <a:bodyPr>
            <a:noAutofit/>
          </a:bodyPr>
          <a:lstStyle/>
          <a:p>
            <a:r>
              <a:rPr lang="en-GB" sz="10000" dirty="0"/>
              <a:t>Criteria for </a:t>
            </a:r>
            <a:br>
              <a:rPr lang="en-GB" sz="10000" dirty="0"/>
            </a:br>
            <a:r>
              <a:rPr lang="en-GB" sz="10000" dirty="0"/>
              <a:t>Simple Harmonic Motion (SHM)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11892210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46418"/>
            <a:ext cx="12192000" cy="5565165"/>
          </a:xfrm>
        </p:spPr>
        <p:txBody>
          <a:bodyPr>
            <a:noAutofit/>
          </a:bodyPr>
          <a:lstStyle/>
          <a:p>
            <a:r>
              <a:rPr lang="en-GB" sz="8000" dirty="0"/>
              <a:t>Acceleration is proportion to the displacement, and always directed in the opposite direction, towards the equilibrium position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99914968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Equation relating acceleration and angular frequency in SHM</a:t>
            </a:r>
          </a:p>
        </p:txBody>
      </p:sp>
    </p:spTree>
    <p:extLst>
      <p:ext uri="{BB962C8B-B14F-4D97-AF65-F5344CB8AC3E}">
        <p14:creationId xmlns:p14="http://schemas.microsoft.com/office/powerpoint/2010/main" val="64957443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7FB190-FA63-A646-9326-95017DD45D07}"/>
              </a:ext>
            </a:extLst>
          </p:cNvPr>
          <p:cNvSpPr/>
          <p:nvPr/>
        </p:nvSpPr>
        <p:spPr>
          <a:xfrm>
            <a:off x="1526480" y="1655790"/>
            <a:ext cx="9139040" cy="354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00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 = -ω</a:t>
            </a:r>
            <a:r>
              <a:rPr lang="en-US" sz="20000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00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endParaRPr lang="en-GB" sz="20000" dirty="0">
              <a:solidFill>
                <a:srgbClr val="000000"/>
              </a:solidFill>
              <a:effectLst/>
              <a:latin typeface="Helvetica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969088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Equation for displacement in SHM</a:t>
            </a:r>
          </a:p>
        </p:txBody>
      </p:sp>
    </p:spTree>
    <p:extLst>
      <p:ext uri="{BB962C8B-B14F-4D97-AF65-F5344CB8AC3E}">
        <p14:creationId xmlns:p14="http://schemas.microsoft.com/office/powerpoint/2010/main" val="67775370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70CFD7-CD30-BC48-9904-616E17FFF0DC}"/>
              </a:ext>
            </a:extLst>
          </p:cNvPr>
          <p:cNvSpPr/>
          <p:nvPr/>
        </p:nvSpPr>
        <p:spPr>
          <a:xfrm>
            <a:off x="546436" y="2151728"/>
            <a:ext cx="1178200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0" i="1" dirty="0">
                <a:latin typeface="Times New Roman" panose="02020603050405020304" pitchFamily="18" charset="0"/>
                <a:ea typeface="Calibri" panose="020F0502020204030204" pitchFamily="34" charset="0"/>
              </a:rPr>
              <a:t>x = A cos(</a:t>
            </a:r>
            <a:r>
              <a:rPr lang="en-GB" sz="16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ωt</a:t>
            </a:r>
            <a:r>
              <a:rPr lang="en-GB" sz="16000" i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GB" sz="16000" dirty="0"/>
              <a:t> </a:t>
            </a:r>
            <a:endParaRPr lang="en-US" sz="16000" dirty="0"/>
          </a:p>
        </p:txBody>
      </p:sp>
    </p:spTree>
    <p:extLst>
      <p:ext uri="{BB962C8B-B14F-4D97-AF65-F5344CB8AC3E}">
        <p14:creationId xmlns:p14="http://schemas.microsoft.com/office/powerpoint/2010/main" val="5755607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Equation for speed in SHM</a:t>
            </a:r>
          </a:p>
        </p:txBody>
      </p:sp>
    </p:spTree>
    <p:extLst>
      <p:ext uri="{BB962C8B-B14F-4D97-AF65-F5344CB8AC3E}">
        <p14:creationId xmlns:p14="http://schemas.microsoft.com/office/powerpoint/2010/main" val="134892292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C9AB73-4A0F-8B4A-B2E6-F63CB083D5C9}"/>
                  </a:ext>
                </a:extLst>
              </p:cNvPr>
              <p:cNvSpPr/>
              <p:nvPr/>
            </p:nvSpPr>
            <p:spPr>
              <a:xfrm>
                <a:off x="296624" y="2316548"/>
                <a:ext cx="11598753" cy="222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1000" i="1">
                          <a:latin typeface="Cambria Math" panose="02040503050406030204" pitchFamily="18" charset="0"/>
                        </a:rPr>
                        <m:t>=± </m:t>
                      </m:r>
                      <m:r>
                        <a:rPr lang="en-US" sz="11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10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sz="11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1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C9AB73-4A0F-8B4A-B2E6-F63CB083D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24" y="2316548"/>
                <a:ext cx="11598753" cy="2224904"/>
              </a:xfrm>
              <a:prstGeom prst="rect">
                <a:avLst/>
              </a:prstGeom>
              <a:blipFill>
                <a:blip r:embed="rId2"/>
                <a:stretch>
                  <a:fillRect l="-219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72032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Equation for maximum speed in SHM</a:t>
            </a:r>
          </a:p>
        </p:txBody>
      </p:sp>
    </p:spTree>
    <p:extLst>
      <p:ext uri="{BB962C8B-B14F-4D97-AF65-F5344CB8AC3E}">
        <p14:creationId xmlns:p14="http://schemas.microsoft.com/office/powerpoint/2010/main" val="1789256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66291"/>
            <a:ext cx="12192000" cy="2525418"/>
          </a:xfrm>
        </p:spPr>
        <p:txBody>
          <a:bodyPr>
            <a:noAutofit/>
          </a:bodyPr>
          <a:lstStyle/>
          <a:p>
            <a:r>
              <a:rPr lang="en-GB" sz="8600" dirty="0"/>
              <a:t>Equation for diffraction grating</a:t>
            </a:r>
            <a:endParaRPr lang="en-US" sz="8600" dirty="0"/>
          </a:p>
        </p:txBody>
      </p:sp>
    </p:spTree>
    <p:extLst>
      <p:ext uri="{BB962C8B-B14F-4D97-AF65-F5344CB8AC3E}">
        <p14:creationId xmlns:p14="http://schemas.microsoft.com/office/powerpoint/2010/main" val="127473999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C97F5A3-B190-C342-A359-22F9A09EAA77}"/>
                  </a:ext>
                </a:extLst>
              </p:cNvPr>
              <p:cNvSpPr/>
              <p:nvPr/>
            </p:nvSpPr>
            <p:spPr>
              <a:xfrm>
                <a:off x="31904" y="1997839"/>
                <a:ext cx="12128192" cy="2862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18000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8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8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C97F5A3-B190-C342-A359-22F9A09EA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4" y="1997839"/>
                <a:ext cx="12128192" cy="2862322"/>
              </a:xfrm>
              <a:prstGeom prst="rect">
                <a:avLst/>
              </a:prstGeom>
              <a:blipFill>
                <a:blip r:embed="rId2"/>
                <a:stretch>
                  <a:fillRect l="-1152" r="-2827" b="-34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04804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Equation for maximum acceleration in SHM</a:t>
            </a:r>
          </a:p>
        </p:txBody>
      </p:sp>
    </p:spTree>
    <p:extLst>
      <p:ext uri="{BB962C8B-B14F-4D97-AF65-F5344CB8AC3E}">
        <p14:creationId xmlns:p14="http://schemas.microsoft.com/office/powerpoint/2010/main" val="215669443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023D0A-B534-E646-B311-CEFB25F32ABA}"/>
                  </a:ext>
                </a:extLst>
              </p:cNvPr>
              <p:cNvSpPr/>
              <p:nvPr/>
            </p:nvSpPr>
            <p:spPr>
              <a:xfrm>
                <a:off x="32481" y="1828498"/>
                <a:ext cx="12127038" cy="3201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</m:ctrlPr>
                      </m:sSubPr>
                      <m:e>
                        <m:r>
                          <a:rPr lang="en-US" sz="18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𝑎</m:t>
                        </m:r>
                      </m:e>
                      <m:sub>
                        <m:r>
                          <a:rPr lang="en-US" sz="18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𝑚𝑎𝑥</m:t>
                        </m:r>
                        <m:r>
                          <a:rPr lang="en-US" sz="18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80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= ω</a:t>
                </a:r>
                <a:r>
                  <a:rPr lang="en-US" sz="18000" i="1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r>
                  <a:rPr lang="en-US" sz="180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</a:t>
                </a:r>
                <a:endParaRPr lang="en-GB" sz="18000" dirty="0">
                  <a:solidFill>
                    <a:srgbClr val="000000"/>
                  </a:solidFill>
                  <a:latin typeface="Helvetica" pitchFamily="2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023D0A-B534-E646-B311-CEFB25F32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1" y="1828498"/>
                <a:ext cx="12127038" cy="3201004"/>
              </a:xfrm>
              <a:prstGeom prst="rect">
                <a:avLst/>
              </a:prstGeom>
              <a:blipFill>
                <a:blip r:embed="rId2"/>
                <a:stretch>
                  <a:fillRect l="-3246" t="-12302" r="-10157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87876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Equation for period of SHM in a mass-spring system</a:t>
            </a:r>
          </a:p>
        </p:txBody>
      </p:sp>
    </p:spTree>
    <p:extLst>
      <p:ext uri="{BB962C8B-B14F-4D97-AF65-F5344CB8AC3E}">
        <p14:creationId xmlns:p14="http://schemas.microsoft.com/office/powerpoint/2010/main" val="126857201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5199B34-E21B-AD44-9C06-9C590D9828B0}"/>
                  </a:ext>
                </a:extLst>
              </p:cNvPr>
              <p:cNvSpPr/>
              <p:nvPr/>
            </p:nvSpPr>
            <p:spPr>
              <a:xfrm>
                <a:off x="325126" y="564498"/>
                <a:ext cx="11541749" cy="5729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0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8000" i="1">
                          <a:latin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8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8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8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5199B34-E21B-AD44-9C06-9C590D982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6" y="564498"/>
                <a:ext cx="11541749" cy="5729004"/>
              </a:xfrm>
              <a:prstGeom prst="rect">
                <a:avLst/>
              </a:prstGeom>
              <a:blipFill>
                <a:blip r:embed="rId2"/>
                <a:stretch>
                  <a:fillRect l="-2970" r="-990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12616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Equation for period of SHM of a simple pendulum</a:t>
            </a:r>
          </a:p>
        </p:txBody>
      </p:sp>
    </p:spTree>
    <p:extLst>
      <p:ext uri="{BB962C8B-B14F-4D97-AF65-F5344CB8AC3E}">
        <p14:creationId xmlns:p14="http://schemas.microsoft.com/office/powerpoint/2010/main" val="348605643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90B261D-843C-EE4D-99B7-69DD4219338F}"/>
                  </a:ext>
                </a:extLst>
              </p:cNvPr>
              <p:cNvSpPr/>
              <p:nvPr/>
            </p:nvSpPr>
            <p:spPr>
              <a:xfrm>
                <a:off x="1477685" y="-27170"/>
                <a:ext cx="9236631" cy="691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50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5000" i="1">
                          <a:latin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5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sz="15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5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90B261D-843C-EE4D-99B7-69DD42193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85" y="-27170"/>
                <a:ext cx="9236631" cy="6912341"/>
              </a:xfrm>
              <a:prstGeom prst="rect">
                <a:avLst/>
              </a:prstGeom>
              <a:blipFill>
                <a:blip r:embed="rId2"/>
                <a:stretch>
                  <a:fillRect l="-3018" r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30507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Definition of specific heat capacity</a:t>
            </a:r>
          </a:p>
        </p:txBody>
      </p:sp>
    </p:spTree>
    <p:extLst>
      <p:ext uri="{BB962C8B-B14F-4D97-AF65-F5344CB8AC3E}">
        <p14:creationId xmlns:p14="http://schemas.microsoft.com/office/powerpoint/2010/main" val="245052456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Definition of specific latent heat of fusion</a:t>
            </a:r>
          </a:p>
        </p:txBody>
      </p:sp>
    </p:spTree>
    <p:extLst>
      <p:ext uri="{BB962C8B-B14F-4D97-AF65-F5344CB8AC3E}">
        <p14:creationId xmlns:p14="http://schemas.microsoft.com/office/powerpoint/2010/main" val="135718385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Definition of specific latent heat of </a:t>
            </a:r>
            <a:r>
              <a:rPr lang="en-US" sz="10000" dirty="0" err="1"/>
              <a:t>vaporisation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409143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D5EFEE7-A17E-824A-84ED-2DD53E861EC2}"/>
                  </a:ext>
                </a:extLst>
              </p:cNvPr>
              <p:cNvSpPr/>
              <p:nvPr/>
            </p:nvSpPr>
            <p:spPr>
              <a:xfrm>
                <a:off x="588403" y="2228672"/>
                <a:ext cx="11015195" cy="2400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5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5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50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5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5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15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D5EFEE7-A17E-824A-84ED-2DD53E861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03" y="2228672"/>
                <a:ext cx="11015195" cy="2400657"/>
              </a:xfrm>
              <a:prstGeom prst="rect">
                <a:avLst/>
              </a:prstGeom>
              <a:blipFill>
                <a:blip r:embed="rId2"/>
                <a:stretch>
                  <a:fillRect l="-2762" t="-4712" r="-2532" b="-32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53959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Energy needed to change temperature of a substance</a:t>
            </a:r>
          </a:p>
        </p:txBody>
      </p:sp>
    </p:spTree>
    <p:extLst>
      <p:ext uri="{BB962C8B-B14F-4D97-AF65-F5344CB8AC3E}">
        <p14:creationId xmlns:p14="http://schemas.microsoft.com/office/powerpoint/2010/main" val="258981581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17F714-EA9F-0747-B633-18A53F153158}"/>
                  </a:ext>
                </a:extLst>
              </p:cNvPr>
              <p:cNvSpPr/>
              <p:nvPr/>
            </p:nvSpPr>
            <p:spPr>
              <a:xfrm>
                <a:off x="-48983" y="1843951"/>
                <a:ext cx="12289967" cy="3170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0" i="1">
                          <a:latin typeface="Cambria Math" panose="02040503050406030204" pitchFamily="18" charset="0"/>
                        </a:rPr>
                        <m:t>𝑚𝑐</m:t>
                      </m:r>
                      <m:r>
                        <m:rPr>
                          <m:sty m:val="p"/>
                        </m:rPr>
                        <a:rPr lang="en-US" sz="20000" i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17F714-EA9F-0747-B633-18A53F153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983" y="1843951"/>
                <a:ext cx="12289967" cy="3170099"/>
              </a:xfrm>
              <a:prstGeom prst="rect">
                <a:avLst/>
              </a:prstGeom>
              <a:blipFill>
                <a:blip r:embed="rId2"/>
                <a:stretch>
                  <a:fillRect l="-5269" r="-2996" b="-25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24282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Energy needed to change state of a substance</a:t>
            </a:r>
          </a:p>
        </p:txBody>
      </p:sp>
    </p:spTree>
    <p:extLst>
      <p:ext uri="{BB962C8B-B14F-4D97-AF65-F5344CB8AC3E}">
        <p14:creationId xmlns:p14="http://schemas.microsoft.com/office/powerpoint/2010/main" val="43323074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97BCE95-ECF2-6A48-9264-A918243A5E45}"/>
                  </a:ext>
                </a:extLst>
              </p:cNvPr>
              <p:cNvSpPr/>
              <p:nvPr/>
            </p:nvSpPr>
            <p:spPr>
              <a:xfrm>
                <a:off x="1618204" y="1843951"/>
                <a:ext cx="8955593" cy="3170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0" i="1">
                          <a:latin typeface="Cambria Math" panose="02040503050406030204" pitchFamily="18" charset="0"/>
                        </a:rPr>
                        <m:t>𝑚𝑙</m:t>
                      </m:r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97BCE95-ECF2-6A48-9264-A918243A5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204" y="1843951"/>
                <a:ext cx="8955593" cy="3170099"/>
              </a:xfrm>
              <a:prstGeom prst="rect">
                <a:avLst/>
              </a:prstGeom>
              <a:blipFill>
                <a:blip r:embed="rId2"/>
                <a:stretch>
                  <a:fillRect l="-7355" r="-4385" b="-25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95657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Gas Law with Boltzmann  Constant</a:t>
            </a:r>
          </a:p>
        </p:txBody>
      </p:sp>
    </p:spTree>
    <p:extLst>
      <p:ext uri="{BB962C8B-B14F-4D97-AF65-F5344CB8AC3E}">
        <p14:creationId xmlns:p14="http://schemas.microsoft.com/office/powerpoint/2010/main" val="182895847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D1423AF-262D-1942-9954-53720EA1012E}"/>
                  </a:ext>
                </a:extLst>
              </p:cNvPr>
              <p:cNvSpPr/>
              <p:nvPr/>
            </p:nvSpPr>
            <p:spPr>
              <a:xfrm>
                <a:off x="47037" y="1843951"/>
                <a:ext cx="12097927" cy="3170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0" i="1">
                          <a:latin typeface="Cambria Math" panose="02040503050406030204" pitchFamily="18" charset="0"/>
                        </a:rPr>
                        <m:t>𝑁𝑘𝑇</m:t>
                      </m:r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D1423AF-262D-1942-9954-53720EA10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7" y="1843951"/>
                <a:ext cx="12097927" cy="3170099"/>
              </a:xfrm>
              <a:prstGeom prst="rect">
                <a:avLst/>
              </a:prstGeom>
              <a:blipFill>
                <a:blip r:embed="rId2"/>
                <a:stretch>
                  <a:fillRect l="-5456" r="-3358" b="-28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7219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Gas Law with molar gas constant</a:t>
            </a:r>
          </a:p>
        </p:txBody>
      </p:sp>
    </p:spTree>
    <p:extLst>
      <p:ext uri="{BB962C8B-B14F-4D97-AF65-F5344CB8AC3E}">
        <p14:creationId xmlns:p14="http://schemas.microsoft.com/office/powerpoint/2010/main" val="136189370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FBF699-2935-0E49-BDF4-AC81E46FDCAD}"/>
                  </a:ext>
                </a:extLst>
              </p:cNvPr>
              <p:cNvSpPr/>
              <p:nvPr/>
            </p:nvSpPr>
            <p:spPr>
              <a:xfrm>
                <a:off x="140812" y="1843951"/>
                <a:ext cx="11910376" cy="3170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0" i="1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FBF699-2935-0E49-BDF4-AC81E46FD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12" y="1843951"/>
                <a:ext cx="11910376" cy="3170099"/>
              </a:xfrm>
              <a:prstGeom prst="rect">
                <a:avLst/>
              </a:prstGeom>
              <a:blipFill>
                <a:blip r:embed="rId2"/>
                <a:stretch>
                  <a:fillRect l="-5538" r="-2982" b="-28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38553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Kinetic Theory Equation</a:t>
            </a:r>
          </a:p>
        </p:txBody>
      </p:sp>
    </p:spTree>
    <p:extLst>
      <p:ext uri="{BB962C8B-B14F-4D97-AF65-F5344CB8AC3E}">
        <p14:creationId xmlns:p14="http://schemas.microsoft.com/office/powerpoint/2010/main" val="305087029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68E10CF-4E0B-2841-98DF-063AED17978F}"/>
                  </a:ext>
                </a:extLst>
              </p:cNvPr>
              <p:cNvSpPr/>
              <p:nvPr/>
            </p:nvSpPr>
            <p:spPr>
              <a:xfrm>
                <a:off x="745946" y="1937278"/>
                <a:ext cx="10700109" cy="2983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0" i="1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en-US" sz="10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0000" i="1">
                          <a:latin typeface="Cambria Math" panose="02040503050406030204" pitchFamily="18" charset="0"/>
                        </a:rPr>
                        <m:t>𝑁𝑚</m:t>
                      </m:r>
                      <m:sSup>
                        <m:sSup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0000" i="0">
                                      <a:latin typeface="Cambria Math" panose="02040503050406030204" pitchFamily="18" charset="0"/>
                                    </a:rPr>
                                    <m:t>rms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0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68E10CF-4E0B-2841-98DF-063AED179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46" y="1937278"/>
                <a:ext cx="10700109" cy="2983445"/>
              </a:xfrm>
              <a:prstGeom prst="rect">
                <a:avLst/>
              </a:prstGeom>
              <a:blipFill>
                <a:blip r:embed="rId2"/>
                <a:stretch>
                  <a:fillRect l="-2610" b="-1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95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66291"/>
            <a:ext cx="12192000" cy="2525418"/>
          </a:xfrm>
        </p:spPr>
        <p:txBody>
          <a:bodyPr>
            <a:noAutofit/>
          </a:bodyPr>
          <a:lstStyle/>
          <a:p>
            <a:r>
              <a:rPr lang="en-GB" sz="10000" dirty="0"/>
              <a:t>Formula for refractive index of a substance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419345207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Kinetic Energy of a Gas Molecule</a:t>
            </a:r>
          </a:p>
        </p:txBody>
      </p:sp>
    </p:spTree>
    <p:extLst>
      <p:ext uri="{BB962C8B-B14F-4D97-AF65-F5344CB8AC3E}">
        <p14:creationId xmlns:p14="http://schemas.microsoft.com/office/powerpoint/2010/main" val="94713326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AF8462-1A77-594C-A508-5267C371AF6E}"/>
                  </a:ext>
                </a:extLst>
              </p:cNvPr>
              <p:cNvSpPr/>
              <p:nvPr/>
            </p:nvSpPr>
            <p:spPr>
              <a:xfrm>
                <a:off x="593019" y="2204274"/>
                <a:ext cx="11005962" cy="2449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5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75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75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7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7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7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5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7500" i="0">
                                      <a:latin typeface="Cambria Math" panose="02040503050406030204" pitchFamily="18" charset="0"/>
                                    </a:rPr>
                                    <m:t>rms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75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75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5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75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7500" i="1">
                          <a:latin typeface="Cambria Math" panose="02040503050406030204" pitchFamily="18" charset="0"/>
                        </a:rPr>
                        <m:t>𝑘𝑇</m:t>
                      </m:r>
                      <m:r>
                        <a:rPr lang="en-US" sz="75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5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75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sz="75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7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5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75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75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AF8462-1A77-594C-A508-5267C371A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19" y="2204274"/>
                <a:ext cx="11005962" cy="2449453"/>
              </a:xfrm>
              <a:prstGeom prst="rect">
                <a:avLst/>
              </a:prstGeom>
              <a:blipFill>
                <a:blip r:embed="rId2"/>
                <a:stretch>
                  <a:fillRect l="-692" r="-346" b="-6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08199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Relationship between Pressure, Temperature, and Volume</a:t>
            </a:r>
          </a:p>
        </p:txBody>
      </p:sp>
    </p:spTree>
    <p:extLst>
      <p:ext uri="{BB962C8B-B14F-4D97-AF65-F5344CB8AC3E}">
        <p14:creationId xmlns:p14="http://schemas.microsoft.com/office/powerpoint/2010/main" val="331788977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CCCA1B3-8122-184D-A216-E1A0EDF586CE}"/>
                  </a:ext>
                </a:extLst>
              </p:cNvPr>
              <p:cNvSpPr/>
              <p:nvPr/>
            </p:nvSpPr>
            <p:spPr>
              <a:xfrm>
                <a:off x="288673" y="876635"/>
                <a:ext cx="11614654" cy="5104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CCCA1B3-8122-184D-A216-E1A0EDF5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73" y="876635"/>
                <a:ext cx="11614654" cy="5104731"/>
              </a:xfrm>
              <a:prstGeom prst="rect">
                <a:avLst/>
              </a:prstGeom>
              <a:blipFill>
                <a:blip r:embed="rId2"/>
                <a:stretch>
                  <a:fillRect l="-2514" r="-5464" b="-7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30291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Gravitational force between two masses</a:t>
            </a:r>
          </a:p>
        </p:txBody>
      </p:sp>
    </p:spTree>
    <p:extLst>
      <p:ext uri="{BB962C8B-B14F-4D97-AF65-F5344CB8AC3E}">
        <p14:creationId xmlns:p14="http://schemas.microsoft.com/office/powerpoint/2010/main" val="148502393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B9E4AB-437F-B146-89F7-463195E68D57}"/>
                  </a:ext>
                </a:extLst>
              </p:cNvPr>
              <p:cNvSpPr/>
              <p:nvPr/>
            </p:nvSpPr>
            <p:spPr>
              <a:xfrm>
                <a:off x="22286" y="1078004"/>
                <a:ext cx="12147428" cy="4701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0" i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1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0" i="1">
                                  <a:latin typeface="Cambria Math" panose="02040503050406030204" pitchFamily="18" charset="0"/>
                                </a:rPr>
                                <m:t>𝐺𝑚</m:t>
                              </m:r>
                            </m:e>
                            <m:sub>
                              <m:r>
                                <a:rPr lang="en-US" sz="16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B9E4AB-437F-B146-89F7-463195E68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6" y="1078004"/>
                <a:ext cx="12147428" cy="4701993"/>
              </a:xfrm>
              <a:prstGeom prst="rect">
                <a:avLst/>
              </a:prstGeom>
              <a:blipFill>
                <a:blip r:embed="rId2"/>
                <a:stretch>
                  <a:fillRect l="-2403" b="-8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16415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Word definition of gravitational field strength</a:t>
            </a:r>
          </a:p>
        </p:txBody>
      </p:sp>
    </p:spTree>
    <p:extLst>
      <p:ext uri="{BB962C8B-B14F-4D97-AF65-F5344CB8AC3E}">
        <p14:creationId xmlns:p14="http://schemas.microsoft.com/office/powerpoint/2010/main" val="84279822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Force per unit mass</a:t>
            </a:r>
          </a:p>
        </p:txBody>
      </p:sp>
    </p:spTree>
    <p:extLst>
      <p:ext uri="{BB962C8B-B14F-4D97-AF65-F5344CB8AC3E}">
        <p14:creationId xmlns:p14="http://schemas.microsoft.com/office/powerpoint/2010/main" val="193666497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Equation defining of gravitational field strength</a:t>
            </a:r>
          </a:p>
        </p:txBody>
      </p:sp>
    </p:spTree>
    <p:extLst>
      <p:ext uri="{BB962C8B-B14F-4D97-AF65-F5344CB8AC3E}">
        <p14:creationId xmlns:p14="http://schemas.microsoft.com/office/powerpoint/2010/main" val="299573522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E80558-158A-D241-ADF4-D35068119181}"/>
                  </a:ext>
                </a:extLst>
              </p:cNvPr>
              <p:cNvSpPr/>
              <p:nvPr/>
            </p:nvSpPr>
            <p:spPr>
              <a:xfrm>
                <a:off x="2169893" y="511856"/>
                <a:ext cx="7852214" cy="5834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0" i="0">
                              <a:latin typeface="Cambria Math" panose="02040503050406030204" pitchFamily="18" charset="0"/>
                            </a:rPr>
                            <m:t>F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0" i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E80558-158A-D241-ADF4-D35068119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893" y="511856"/>
                <a:ext cx="7852214" cy="5834289"/>
              </a:xfrm>
              <a:prstGeom prst="rect">
                <a:avLst/>
              </a:prstGeom>
              <a:blipFill>
                <a:blip r:embed="rId2"/>
                <a:stretch>
                  <a:fillRect l="-5977" r="-2423" b="-8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071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E791B6-A790-BA45-9BC2-3EAE307C5878}"/>
                  </a:ext>
                </a:extLst>
              </p:cNvPr>
              <p:cNvSpPr/>
              <p:nvPr/>
            </p:nvSpPr>
            <p:spPr>
              <a:xfrm>
                <a:off x="1933995" y="487971"/>
                <a:ext cx="8324010" cy="5882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E791B6-A790-BA45-9BC2-3EAE307C5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995" y="487971"/>
                <a:ext cx="8324010" cy="5882059"/>
              </a:xfrm>
              <a:prstGeom prst="rect">
                <a:avLst/>
              </a:prstGeom>
              <a:blipFill>
                <a:blip r:embed="rId2"/>
                <a:stretch>
                  <a:fillRect l="-2283" b="-6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36072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984593-5600-E94E-8214-4A9FA1CB3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884631"/>
              </p:ext>
            </p:extLst>
          </p:nvPr>
        </p:nvGraphicFramePr>
        <p:xfrm>
          <a:off x="838200" y="381000"/>
          <a:ext cx="10515600" cy="60960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241712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0" i="0" dirty="0">
                          <a:effectLst/>
                          <a:latin typeface="+mj-lt"/>
                        </a:rPr>
                        <a:t>magnitude of gravitational field strength in a radial field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25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14793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D2A911F-E27A-2F44-9210-D767349FCE3F}"/>
                  </a:ext>
                </a:extLst>
              </p:cNvPr>
              <p:cNvSpPr/>
              <p:nvPr/>
            </p:nvSpPr>
            <p:spPr>
              <a:xfrm>
                <a:off x="1407666" y="501820"/>
                <a:ext cx="9376669" cy="585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0" i="0">
                              <a:latin typeface="Cambria Math" panose="02040503050406030204" pitchFamily="18" charset="0"/>
                            </a:rPr>
                            <m:t>GM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D2A911F-E27A-2F44-9210-D767349FC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66" y="501820"/>
                <a:ext cx="9376669" cy="5854360"/>
              </a:xfrm>
              <a:prstGeom prst="rect">
                <a:avLst/>
              </a:prstGeom>
              <a:blipFill>
                <a:blip r:embed="rId2"/>
                <a:stretch>
                  <a:fillRect l="-4871" t="-217" r="-4736" b="-8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44456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Work done in moving a mass in a gravitational field</a:t>
            </a:r>
          </a:p>
        </p:txBody>
      </p:sp>
    </p:spTree>
    <p:extLst>
      <p:ext uri="{BB962C8B-B14F-4D97-AF65-F5344CB8AC3E}">
        <p14:creationId xmlns:p14="http://schemas.microsoft.com/office/powerpoint/2010/main" val="221338965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2A84DC3-12CB-784F-B87B-3FE44EE5E714}"/>
                  </a:ext>
                </a:extLst>
              </p:cNvPr>
              <p:cNvSpPr/>
              <p:nvPr/>
            </p:nvSpPr>
            <p:spPr>
              <a:xfrm>
                <a:off x="-4356" y="1997839"/>
                <a:ext cx="12200712" cy="2862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80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8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sz="18000" i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80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8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2A84DC3-12CB-784F-B87B-3FE44EE5E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56" y="1997839"/>
                <a:ext cx="12200712" cy="2862322"/>
              </a:xfrm>
              <a:prstGeom prst="rect">
                <a:avLst/>
              </a:prstGeom>
              <a:blipFill>
                <a:blip r:embed="rId2"/>
                <a:stretch>
                  <a:fillRect l="-2917" r="-2396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81111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Word definition of gravitational potential</a:t>
            </a:r>
          </a:p>
        </p:txBody>
      </p:sp>
    </p:spTree>
    <p:extLst>
      <p:ext uri="{BB962C8B-B14F-4D97-AF65-F5344CB8AC3E}">
        <p14:creationId xmlns:p14="http://schemas.microsoft.com/office/powerpoint/2010/main" val="244811356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ED4C98-ADD9-E64E-ABE8-BBBC8F8C54FA}"/>
              </a:ext>
            </a:extLst>
          </p:cNvPr>
          <p:cNvSpPr/>
          <p:nvPr/>
        </p:nvSpPr>
        <p:spPr>
          <a:xfrm>
            <a:off x="0" y="305068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latin typeface="+mj-lt"/>
              </a:rPr>
              <a:t>the work done per unit mass in bringing a point mass from infinity to a point in a gravitational field </a:t>
            </a:r>
          </a:p>
          <a:p>
            <a:pPr algn="ctr"/>
            <a:r>
              <a:rPr lang="en-GB" sz="8000" dirty="0">
                <a:latin typeface="+mj-lt"/>
              </a:rPr>
              <a:t>(unit: 𝐽𝑘𝑔</a:t>
            </a:r>
            <a:r>
              <a:rPr lang="en-GB" sz="8000" baseline="30000" dirty="0">
                <a:latin typeface="+mj-lt"/>
              </a:rPr>
              <a:t>−1</a:t>
            </a:r>
            <a:r>
              <a:rPr lang="en-GB" sz="8000" dirty="0">
                <a:latin typeface="+mj-lt"/>
              </a:rPr>
              <a:t>)</a:t>
            </a:r>
            <a:endParaRPr lang="en-GB" sz="80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609359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Equation for gravitational potential</a:t>
            </a:r>
          </a:p>
        </p:txBody>
      </p:sp>
    </p:spTree>
    <p:extLst>
      <p:ext uri="{BB962C8B-B14F-4D97-AF65-F5344CB8AC3E}">
        <p14:creationId xmlns:p14="http://schemas.microsoft.com/office/powerpoint/2010/main" val="255752308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CFB159A-376F-F34B-88C8-A2CD71B26FEB}"/>
                  </a:ext>
                </a:extLst>
              </p:cNvPr>
              <p:cNvSpPr/>
              <p:nvPr/>
            </p:nvSpPr>
            <p:spPr>
              <a:xfrm>
                <a:off x="199707" y="501820"/>
                <a:ext cx="11792587" cy="585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0" i="0">
                              <a:latin typeface="Cambria Math" panose="02040503050406030204" pitchFamily="18" charset="0"/>
                            </a:rPr>
                            <m:t>GM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0" i="0"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CFB159A-376F-F34B-88C8-A2CD71B26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07" y="501820"/>
                <a:ext cx="11792587" cy="5854360"/>
              </a:xfrm>
              <a:prstGeom prst="rect">
                <a:avLst/>
              </a:prstGeom>
              <a:blipFill>
                <a:blip r:embed="rId2"/>
                <a:stretch>
                  <a:fillRect l="-3445" t="-217" r="-3660" b="-8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8883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ED4C98-ADD9-E64E-ABE8-BBBC8F8C54FA}"/>
              </a:ext>
            </a:extLst>
          </p:cNvPr>
          <p:cNvSpPr/>
          <p:nvPr/>
        </p:nvSpPr>
        <p:spPr>
          <a:xfrm>
            <a:off x="0" y="2151728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latin typeface="+mj-lt"/>
              </a:rPr>
              <a:t>Why is gravitational potential always negative?</a:t>
            </a:r>
            <a:endParaRPr lang="en-GB" sz="80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173777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ED4C98-ADD9-E64E-ABE8-BBBC8F8C54FA}"/>
              </a:ext>
            </a:extLst>
          </p:cNvPr>
          <p:cNvSpPr/>
          <p:nvPr/>
        </p:nvSpPr>
        <p:spPr>
          <a:xfrm>
            <a:off x="0" y="305068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000" dirty="0">
                <a:latin typeface="+mj-lt"/>
              </a:rPr>
              <a:t>zero gravitational potential is defined as being as being at infinity, and since work has to be done to a mass to get it to infinity, gravitational potential is always negative</a:t>
            </a:r>
            <a:endParaRPr lang="en-GB" sz="70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3015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44316"/>
            <a:ext cx="12192000" cy="1569368"/>
          </a:xfrm>
        </p:spPr>
        <p:txBody>
          <a:bodyPr>
            <a:noAutofit/>
          </a:bodyPr>
          <a:lstStyle/>
          <a:p>
            <a:r>
              <a:rPr lang="en-GB" sz="10000" dirty="0"/>
              <a:t>Law of Refraction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19443022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73100"/>
            <a:ext cx="12192000" cy="5511800"/>
          </a:xfrm>
        </p:spPr>
        <p:txBody>
          <a:bodyPr>
            <a:noAutofit/>
          </a:bodyPr>
          <a:lstStyle/>
          <a:p>
            <a:r>
              <a:rPr lang="en-GB" sz="10000" dirty="0"/>
              <a:t>Equation relating gravitational field strength and gravitational potential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85937407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9E26A1-ECA3-2841-8081-2BEF6CCD4E79}"/>
                  </a:ext>
                </a:extLst>
              </p:cNvPr>
              <p:cNvSpPr/>
              <p:nvPr/>
            </p:nvSpPr>
            <p:spPr>
              <a:xfrm>
                <a:off x="630914" y="501820"/>
                <a:ext cx="10930172" cy="585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9E26A1-ECA3-2841-8081-2BEF6CCD4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14" y="501820"/>
                <a:ext cx="10930172" cy="5854360"/>
              </a:xfrm>
              <a:prstGeom prst="rect">
                <a:avLst/>
              </a:prstGeom>
              <a:blipFill>
                <a:blip r:embed="rId2"/>
                <a:stretch>
                  <a:fillRect l="-4181" t="-217" r="-3136" b="-1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56126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7458"/>
            <a:ext cx="12192000" cy="2923085"/>
          </a:xfrm>
        </p:spPr>
        <p:txBody>
          <a:bodyPr>
            <a:noAutofit/>
          </a:bodyPr>
          <a:lstStyle/>
          <a:p>
            <a:r>
              <a:rPr lang="en-GB" sz="10000" dirty="0"/>
              <a:t>Equation for escape velocity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87231889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620AAA-1256-124F-9025-7AB5B70C60ED}"/>
                  </a:ext>
                </a:extLst>
              </p:cNvPr>
              <p:cNvSpPr/>
              <p:nvPr/>
            </p:nvSpPr>
            <p:spPr>
              <a:xfrm>
                <a:off x="599303" y="200168"/>
                <a:ext cx="10993394" cy="6457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0" i="1">
                              <a:latin typeface="Cambria Math" panose="02040503050406030204" pitchFamily="18" charset="0"/>
                            </a:rPr>
                            <m:t>𝑒𝑠𝑐</m:t>
                          </m:r>
                        </m:sub>
                      </m:sSub>
                      <m:r>
                        <a:rPr lang="en-US" sz="140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0" i="1"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US" sz="14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4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620AAA-1256-124F-9025-7AB5B70C6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03" y="200168"/>
                <a:ext cx="10993394" cy="6457665"/>
              </a:xfrm>
              <a:prstGeom prst="rect">
                <a:avLst/>
              </a:prstGeom>
              <a:blipFill>
                <a:blip r:embed="rId2"/>
                <a:stretch>
                  <a:fillRect l="-692" r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16325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6201"/>
            <a:ext cx="12192000" cy="4165599"/>
          </a:xfrm>
        </p:spPr>
        <p:txBody>
          <a:bodyPr>
            <a:noAutofit/>
          </a:bodyPr>
          <a:lstStyle/>
          <a:p>
            <a:r>
              <a:rPr lang="en-GB" sz="10000" dirty="0"/>
              <a:t>Equation relating period of satellite orbit to radius of orbit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74418757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95D66BE-E365-1C44-8B22-8670CAD71990}"/>
                  </a:ext>
                </a:extLst>
              </p:cNvPr>
              <p:cNvSpPr/>
              <p:nvPr/>
            </p:nvSpPr>
            <p:spPr>
              <a:xfrm>
                <a:off x="-53536" y="911997"/>
                <a:ext cx="12299073" cy="5034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6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0" i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1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0" i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6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𝐺𝑀</m:t>
                          </m:r>
                        </m:den>
                      </m:f>
                      <m:sSup>
                        <m:sSupPr>
                          <m:ctrlPr>
                            <a:rPr lang="en-US" sz="1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95D66BE-E365-1C44-8B22-8670CAD719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536" y="911997"/>
                <a:ext cx="12299073" cy="5034007"/>
              </a:xfrm>
              <a:prstGeom prst="rect">
                <a:avLst/>
              </a:prstGeom>
              <a:blipFill>
                <a:blip r:embed="rId2"/>
                <a:stretch>
                  <a:fillRect l="-2376" r="-103" b="-1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01899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6201"/>
            <a:ext cx="12192000" cy="4165599"/>
          </a:xfrm>
        </p:spPr>
        <p:txBody>
          <a:bodyPr>
            <a:noAutofit/>
          </a:bodyPr>
          <a:lstStyle/>
          <a:p>
            <a:r>
              <a:rPr lang="en-GB" sz="10000" dirty="0"/>
              <a:t>Equation for gravitational potential </a:t>
            </a:r>
            <a:r>
              <a:rPr lang="en-GB" sz="10000" b="1" dirty="0"/>
              <a:t>energy</a:t>
            </a:r>
            <a:r>
              <a:rPr lang="en-GB" sz="10000" dirty="0"/>
              <a:t> in a radial field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94770815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0D47ECE-942F-444D-B4BA-EB739E6FD77A}"/>
                  </a:ext>
                </a:extLst>
              </p:cNvPr>
              <p:cNvSpPr/>
              <p:nvPr/>
            </p:nvSpPr>
            <p:spPr>
              <a:xfrm>
                <a:off x="207273" y="1510142"/>
                <a:ext cx="11777455" cy="383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3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3000" i="0">
                          <a:latin typeface="Cambria Math" panose="02040503050406030204" pitchFamily="18" charset="0"/>
                        </a:rPr>
                        <m:t>= −</m:t>
                      </m:r>
                      <m:f>
                        <m:fPr>
                          <m:ctrlPr>
                            <a:rPr lang="en-US" sz="1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0" i="1">
                                  <a:latin typeface="Cambria Math" panose="02040503050406030204" pitchFamily="18" charset="0"/>
                                </a:rPr>
                                <m:t>𝐺𝑚</m:t>
                              </m:r>
                            </m:e>
                            <m:sub>
                              <m:r>
                                <a:rPr lang="en-US" sz="13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3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3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3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0D47ECE-942F-444D-B4BA-EB739E6FD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73" y="1510142"/>
                <a:ext cx="11777455" cy="3837717"/>
              </a:xfrm>
              <a:prstGeom prst="rect">
                <a:avLst/>
              </a:prstGeom>
              <a:blipFill>
                <a:blip r:embed="rId2"/>
                <a:stretch>
                  <a:fillRect l="-161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99195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force between two point charges</a:t>
            </a:r>
          </a:p>
        </p:txBody>
      </p:sp>
    </p:spTree>
    <p:extLst>
      <p:ext uri="{BB962C8B-B14F-4D97-AF65-F5344CB8AC3E}">
        <p14:creationId xmlns:p14="http://schemas.microsoft.com/office/powerpoint/2010/main" val="143636388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B8562C3-6B60-3342-87DC-18B537DD0E2C}"/>
                  </a:ext>
                </a:extLst>
              </p:cNvPr>
              <p:cNvSpPr/>
              <p:nvPr/>
            </p:nvSpPr>
            <p:spPr>
              <a:xfrm>
                <a:off x="313648" y="1333779"/>
                <a:ext cx="11564704" cy="4190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3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0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3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3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30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3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3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3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3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B8562C3-6B60-3342-87DC-18B537DD0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48" y="1333779"/>
                <a:ext cx="11564704" cy="4190443"/>
              </a:xfrm>
              <a:prstGeom prst="rect">
                <a:avLst/>
              </a:prstGeom>
              <a:blipFill>
                <a:blip r:embed="rId2"/>
                <a:stretch>
                  <a:fillRect l="-1866" t="-1511" b="-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15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D0C1F92-21FE-B84F-9BB5-E64DB0479EA2}"/>
                  </a:ext>
                </a:extLst>
              </p:cNvPr>
              <p:cNvSpPr/>
              <p:nvPr/>
            </p:nvSpPr>
            <p:spPr>
              <a:xfrm>
                <a:off x="-11088" y="2613392"/>
                <a:ext cx="12214176" cy="1631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0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00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0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0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00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0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D0C1F92-21FE-B84F-9BB5-E64DB0479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88" y="2613392"/>
                <a:ext cx="12214176" cy="1631216"/>
              </a:xfrm>
              <a:prstGeom prst="rect">
                <a:avLst/>
              </a:prstGeom>
              <a:blipFill>
                <a:blip r:embed="rId2"/>
                <a:stretch>
                  <a:fillRect l="-104" t="-3876" b="-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494369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Word definition of electric field strength</a:t>
            </a:r>
          </a:p>
        </p:txBody>
      </p:sp>
    </p:spTree>
    <p:extLst>
      <p:ext uri="{BB962C8B-B14F-4D97-AF65-F5344CB8AC3E}">
        <p14:creationId xmlns:p14="http://schemas.microsoft.com/office/powerpoint/2010/main" val="276892166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Force per unit charge</a:t>
            </a:r>
          </a:p>
        </p:txBody>
      </p:sp>
    </p:spTree>
    <p:extLst>
      <p:ext uri="{BB962C8B-B14F-4D97-AF65-F5344CB8AC3E}">
        <p14:creationId xmlns:p14="http://schemas.microsoft.com/office/powerpoint/2010/main" val="110774952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definition of electric field strength in symbols</a:t>
            </a:r>
          </a:p>
        </p:txBody>
      </p:sp>
    </p:spTree>
    <p:extLst>
      <p:ext uri="{BB962C8B-B14F-4D97-AF65-F5344CB8AC3E}">
        <p14:creationId xmlns:p14="http://schemas.microsoft.com/office/powerpoint/2010/main" val="330444275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D6E6963-B301-3240-B65A-59B6DE5DD494}"/>
                  </a:ext>
                </a:extLst>
              </p:cNvPr>
              <p:cNvSpPr/>
              <p:nvPr/>
            </p:nvSpPr>
            <p:spPr>
              <a:xfrm>
                <a:off x="1723425" y="272655"/>
                <a:ext cx="8745151" cy="6312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D6E6963-B301-3240-B65A-59B6DE5DD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425" y="272655"/>
                <a:ext cx="8745151" cy="6312690"/>
              </a:xfrm>
              <a:prstGeom prst="rect">
                <a:avLst/>
              </a:prstGeom>
              <a:blipFill>
                <a:blip r:embed="rId2"/>
                <a:stretch>
                  <a:fillRect l="-4790" r="-6967" b="-15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90684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Formula for electric field strength between two parallel plates</a:t>
            </a:r>
          </a:p>
        </p:txBody>
      </p:sp>
    </p:spTree>
    <p:extLst>
      <p:ext uri="{BB962C8B-B14F-4D97-AF65-F5344CB8AC3E}">
        <p14:creationId xmlns:p14="http://schemas.microsoft.com/office/powerpoint/2010/main" val="258304150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2CC6E6-4CBD-7846-9B15-CF231C0532B5}"/>
                  </a:ext>
                </a:extLst>
              </p:cNvPr>
              <p:cNvSpPr/>
              <p:nvPr/>
            </p:nvSpPr>
            <p:spPr>
              <a:xfrm>
                <a:off x="1785205" y="501853"/>
                <a:ext cx="8621591" cy="585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2CC6E6-4CBD-7846-9B15-CF231C053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205" y="501853"/>
                <a:ext cx="8621591" cy="5854295"/>
              </a:xfrm>
              <a:prstGeom prst="rect">
                <a:avLst/>
              </a:prstGeom>
              <a:blipFill>
                <a:blip r:embed="rId2"/>
                <a:stretch>
                  <a:fillRect l="-4860" t="-217" r="-4124" b="-13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63740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definition of uniform field</a:t>
            </a:r>
          </a:p>
        </p:txBody>
      </p:sp>
    </p:spTree>
    <p:extLst>
      <p:ext uri="{BB962C8B-B14F-4D97-AF65-F5344CB8AC3E}">
        <p14:creationId xmlns:p14="http://schemas.microsoft.com/office/powerpoint/2010/main" val="331485010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Field strength and </a:t>
            </a:r>
            <a:r>
              <a:rPr lang="en-US" sz="10000"/>
              <a:t>direction same at all points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96758135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Work done in moving a charge in an electric field</a:t>
            </a:r>
          </a:p>
        </p:txBody>
      </p:sp>
    </p:spTree>
    <p:extLst>
      <p:ext uri="{BB962C8B-B14F-4D97-AF65-F5344CB8AC3E}">
        <p14:creationId xmlns:p14="http://schemas.microsoft.com/office/powerpoint/2010/main" val="118480012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BE2AE0D-5591-A840-80CE-0304E70289AC}"/>
                  </a:ext>
                </a:extLst>
              </p:cNvPr>
              <p:cNvSpPr/>
              <p:nvPr/>
            </p:nvSpPr>
            <p:spPr>
              <a:xfrm>
                <a:off x="182394" y="1997839"/>
                <a:ext cx="11827212" cy="2862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80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8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m:rPr>
                          <m:sty m:val="p"/>
                        </m:rPr>
                        <a:rPr lang="en-US" sz="18000" i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80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8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BE2AE0D-5591-A840-80CE-0304E7028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94" y="1997839"/>
                <a:ext cx="11827212" cy="2862322"/>
              </a:xfrm>
              <a:prstGeom prst="rect">
                <a:avLst/>
              </a:prstGeom>
              <a:blipFill>
                <a:blip r:embed="rId2"/>
                <a:stretch>
                  <a:fillRect l="-2894" r="-2358" b="-25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73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33165"/>
            <a:ext cx="12192000" cy="1591670"/>
          </a:xfrm>
        </p:spPr>
        <p:txBody>
          <a:bodyPr>
            <a:noAutofit/>
          </a:bodyPr>
          <a:lstStyle/>
          <a:p>
            <a:r>
              <a:rPr lang="en-GB" sz="10000" dirty="0"/>
              <a:t>Critical Angle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586869138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Equation for field strength for a radial field</a:t>
            </a:r>
          </a:p>
        </p:txBody>
      </p:sp>
    </p:spTree>
    <p:extLst>
      <p:ext uri="{BB962C8B-B14F-4D97-AF65-F5344CB8AC3E}">
        <p14:creationId xmlns:p14="http://schemas.microsoft.com/office/powerpoint/2010/main" val="303800360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C4D92BF-ECB5-2148-9669-A7A5D1D5ECEE}"/>
                  </a:ext>
                </a:extLst>
              </p:cNvPr>
              <p:cNvSpPr/>
              <p:nvPr/>
            </p:nvSpPr>
            <p:spPr>
              <a:xfrm>
                <a:off x="220674" y="860925"/>
                <a:ext cx="11750653" cy="5136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60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C4D92BF-ECB5-2148-9669-A7A5D1D5E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74" y="860925"/>
                <a:ext cx="11750653" cy="5136150"/>
              </a:xfrm>
              <a:prstGeom prst="rect">
                <a:avLst/>
              </a:prstGeom>
              <a:blipFill>
                <a:blip r:embed="rId2"/>
                <a:stretch>
                  <a:fillRect l="-2373" t="-1975" r="-1187" b="-7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58071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Equation for electric potential</a:t>
            </a:r>
          </a:p>
        </p:txBody>
      </p:sp>
    </p:spTree>
    <p:extLst>
      <p:ext uri="{BB962C8B-B14F-4D97-AF65-F5344CB8AC3E}">
        <p14:creationId xmlns:p14="http://schemas.microsoft.com/office/powerpoint/2010/main" val="161543193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A3DCD2-AE9D-CC40-AC53-DFF348344A1C}"/>
                  </a:ext>
                </a:extLst>
              </p:cNvPr>
              <p:cNvSpPr/>
              <p:nvPr/>
            </p:nvSpPr>
            <p:spPr>
              <a:xfrm>
                <a:off x="516781" y="860925"/>
                <a:ext cx="11158439" cy="5136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60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6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A3DCD2-AE9D-CC40-AC53-DFF348344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81" y="860925"/>
                <a:ext cx="11158439" cy="5136150"/>
              </a:xfrm>
              <a:prstGeom prst="rect">
                <a:avLst/>
              </a:prstGeom>
              <a:blipFill>
                <a:blip r:embed="rId2"/>
                <a:stretch>
                  <a:fillRect l="-2844" t="-1975" r="-3982" b="-7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81092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19189"/>
            <a:ext cx="12192000" cy="4219622"/>
          </a:xfrm>
        </p:spPr>
        <p:txBody>
          <a:bodyPr>
            <a:noAutofit/>
          </a:bodyPr>
          <a:lstStyle/>
          <a:p>
            <a:r>
              <a:rPr lang="en-GB" sz="10000" dirty="0"/>
              <a:t>Equation relating electric field strength and electric potential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360519585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073C0AD-2EA8-F84D-8EC9-981BD8E243FA}"/>
                  </a:ext>
                </a:extLst>
              </p:cNvPr>
              <p:cNvSpPr/>
              <p:nvPr/>
            </p:nvSpPr>
            <p:spPr>
              <a:xfrm>
                <a:off x="1303502" y="501820"/>
                <a:ext cx="9584996" cy="585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073C0AD-2EA8-F84D-8EC9-981BD8E243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502" y="501820"/>
                <a:ext cx="9584996" cy="5854360"/>
              </a:xfrm>
              <a:prstGeom prst="rect">
                <a:avLst/>
              </a:prstGeom>
              <a:blipFill>
                <a:blip r:embed="rId2"/>
                <a:stretch>
                  <a:fillRect l="-4371" t="-217" r="-3709" b="-1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114817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1481-32A4-7B4C-888A-A8CB96B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930"/>
            <a:ext cx="10515600" cy="5940141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Equation for electric potential </a:t>
            </a:r>
            <a:r>
              <a:rPr lang="en-US" sz="10000" b="1" dirty="0"/>
              <a:t>energy</a:t>
            </a:r>
            <a:r>
              <a:rPr lang="en-US" sz="10000" dirty="0"/>
              <a:t> at a point in a radial field</a:t>
            </a:r>
          </a:p>
        </p:txBody>
      </p:sp>
    </p:spTree>
    <p:extLst>
      <p:ext uri="{BB962C8B-B14F-4D97-AF65-F5344CB8AC3E}">
        <p14:creationId xmlns:p14="http://schemas.microsoft.com/office/powerpoint/2010/main" val="2378163258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7387A71-3FF6-3D47-92D2-9ACAEB9FEE9E}"/>
                  </a:ext>
                </a:extLst>
              </p:cNvPr>
              <p:cNvSpPr/>
              <p:nvPr/>
            </p:nvSpPr>
            <p:spPr>
              <a:xfrm>
                <a:off x="419382" y="1491386"/>
                <a:ext cx="11353236" cy="3875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20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2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7387A71-3FF6-3D47-92D2-9ACAEB9FE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82" y="1491386"/>
                <a:ext cx="11353236" cy="3875228"/>
              </a:xfrm>
              <a:prstGeom prst="rect">
                <a:avLst/>
              </a:prstGeom>
              <a:blipFill>
                <a:blip r:embed="rId2"/>
                <a:stretch>
                  <a:fillRect l="-1676" t="-1303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74840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6201"/>
            <a:ext cx="12192000" cy="4165599"/>
          </a:xfrm>
        </p:spPr>
        <p:txBody>
          <a:bodyPr>
            <a:noAutofit/>
          </a:bodyPr>
          <a:lstStyle/>
          <a:p>
            <a:r>
              <a:rPr lang="en-GB" sz="10000" dirty="0"/>
              <a:t>Equation relating capacitance, charge, and voltage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4288201518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6D69C4A-2F50-FB44-B4F1-7982078FCC02}"/>
                  </a:ext>
                </a:extLst>
              </p:cNvPr>
              <p:cNvSpPr/>
              <p:nvPr/>
            </p:nvSpPr>
            <p:spPr>
              <a:xfrm>
                <a:off x="1752439" y="491786"/>
                <a:ext cx="8687122" cy="5874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6D69C4A-2F50-FB44-B4F1-7982078FC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439" y="491786"/>
                <a:ext cx="8687122" cy="5874429"/>
              </a:xfrm>
              <a:prstGeom prst="rect">
                <a:avLst/>
              </a:prstGeom>
              <a:blipFill>
                <a:blip r:embed="rId2"/>
                <a:stretch>
                  <a:fillRect l="-5109" t="-2160" r="-6861" b="-1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11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BBE1F6F-D015-6249-B583-EEDF49C3F114}"/>
                  </a:ext>
                </a:extLst>
              </p:cNvPr>
              <p:cNvSpPr/>
              <p:nvPr/>
            </p:nvSpPr>
            <p:spPr>
              <a:xfrm>
                <a:off x="1816848" y="1843951"/>
                <a:ext cx="8712706" cy="3170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BBE1F6F-D015-6249-B583-EEDF49C3F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848" y="1843951"/>
                <a:ext cx="8712706" cy="3170099"/>
              </a:xfrm>
              <a:prstGeom prst="rect">
                <a:avLst/>
              </a:prstGeom>
              <a:blipFill>
                <a:blip r:embed="rId2"/>
                <a:stretch>
                  <a:fillRect l="-2183" t="-5179" r="-5095" b="-34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949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2DF0EF6-20C8-4640-BB9E-01C5F3A1161D}"/>
                  </a:ext>
                </a:extLst>
              </p:cNvPr>
              <p:cNvSpPr/>
              <p:nvPr/>
            </p:nvSpPr>
            <p:spPr>
              <a:xfrm>
                <a:off x="2737389" y="335182"/>
                <a:ext cx="6717223" cy="2979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00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0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0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0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0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0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2DF0EF6-20C8-4640-BB9E-01C5F3A11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389" y="335182"/>
                <a:ext cx="6717223" cy="2979662"/>
              </a:xfrm>
              <a:prstGeom prst="rect">
                <a:avLst/>
              </a:prstGeom>
              <a:blipFill>
                <a:blip r:embed="rId2"/>
                <a:stretch>
                  <a:fillRect l="-2462" b="-7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CCC49555-5D70-2746-83F3-55936D7F734B}"/>
              </a:ext>
            </a:extLst>
          </p:cNvPr>
          <p:cNvSpPr txBox="1">
            <a:spLocks/>
          </p:cNvSpPr>
          <p:nvPr/>
        </p:nvSpPr>
        <p:spPr>
          <a:xfrm>
            <a:off x="3408556" y="4406209"/>
            <a:ext cx="5713142" cy="1569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i="1" dirty="0">
                <a:latin typeface="Times" pitchFamily="2" charset="0"/>
              </a:rPr>
              <a:t>for n</a:t>
            </a:r>
            <a:r>
              <a:rPr lang="en-GB" sz="10000" i="1" baseline="-25000" dirty="0">
                <a:latin typeface="Times" pitchFamily="2" charset="0"/>
              </a:rPr>
              <a:t>1</a:t>
            </a:r>
            <a:r>
              <a:rPr lang="en-GB" sz="10000" i="1" dirty="0">
                <a:latin typeface="Times" pitchFamily="2" charset="0"/>
              </a:rPr>
              <a:t> &gt; n</a:t>
            </a:r>
            <a:r>
              <a:rPr lang="en-GB" sz="10000" i="1" baseline="-25000" dirty="0">
                <a:latin typeface="Times" pitchFamily="2" charset="0"/>
              </a:rPr>
              <a:t>2</a:t>
            </a:r>
            <a:endParaRPr lang="en-US" sz="10000" i="1" baseline="-250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0016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019"/>
            <a:ext cx="12192000" cy="6357962"/>
          </a:xfrm>
        </p:spPr>
        <p:txBody>
          <a:bodyPr>
            <a:noAutofit/>
          </a:bodyPr>
          <a:lstStyle/>
          <a:p>
            <a:r>
              <a:rPr lang="en-GB" sz="9000" dirty="0"/>
              <a:t>Equation relating capacitance to area of plates, separation of plates, and permittivity of  dielectric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138181249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C87015-6F74-264E-8244-99D13EDFE1B6}"/>
                  </a:ext>
                </a:extLst>
              </p:cNvPr>
              <p:cNvSpPr/>
              <p:nvPr/>
            </p:nvSpPr>
            <p:spPr>
              <a:xfrm>
                <a:off x="184285" y="780935"/>
                <a:ext cx="11823430" cy="5296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0" i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1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1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8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8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sz="180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18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C87015-6F74-264E-8244-99D13EDFE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85" y="780935"/>
                <a:ext cx="11823430" cy="5296130"/>
              </a:xfrm>
              <a:prstGeom prst="rect">
                <a:avLst/>
              </a:prstGeom>
              <a:blipFill>
                <a:blip r:embed="rId2"/>
                <a:stretch>
                  <a:fillRect l="-3008" b="-13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224362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94575"/>
            <a:ext cx="12192000" cy="3068851"/>
          </a:xfrm>
        </p:spPr>
        <p:txBody>
          <a:bodyPr>
            <a:noAutofit/>
          </a:bodyPr>
          <a:lstStyle/>
          <a:p>
            <a:r>
              <a:rPr lang="en-GB" sz="10000" dirty="0"/>
              <a:t>Energy stored in a capacitor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4043139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90CC36D-572C-EC4E-82B3-001198ED85E2}"/>
                  </a:ext>
                </a:extLst>
              </p:cNvPr>
              <p:cNvSpPr/>
              <p:nvPr/>
            </p:nvSpPr>
            <p:spPr>
              <a:xfrm>
                <a:off x="3048000" y="420067"/>
                <a:ext cx="6096000" cy="60178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GB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𝑄𝑉</m:t>
                      </m:r>
                    </m:oMath>
                  </m:oMathPara>
                </a14:m>
                <a:endParaRPr lang="en-GB" sz="6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GB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GB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GB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6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GB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GB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GB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GB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GB" sz="6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90CC36D-572C-EC4E-82B3-001198ED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20067"/>
                <a:ext cx="6096000" cy="6017866"/>
              </a:xfrm>
              <a:prstGeom prst="rect">
                <a:avLst/>
              </a:prstGeom>
              <a:blipFill>
                <a:blip r:embed="rId2"/>
                <a:stretch>
                  <a:fillRect b="-2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356624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49344"/>
            <a:ext cx="12192000" cy="2759312"/>
          </a:xfrm>
        </p:spPr>
        <p:txBody>
          <a:bodyPr>
            <a:noAutofit/>
          </a:bodyPr>
          <a:lstStyle/>
          <a:p>
            <a:r>
              <a:rPr lang="en-GB" sz="9000" dirty="0"/>
              <a:t>Equations describing discharging a capacitor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522383859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C1F3-AA2A-D046-B150-535AD3044DF2}"/>
                  </a:ext>
                </a:extLst>
              </p:cNvPr>
              <p:cNvSpPr/>
              <p:nvPr/>
            </p:nvSpPr>
            <p:spPr>
              <a:xfrm>
                <a:off x="-75062" y="45285"/>
                <a:ext cx="12342125" cy="6767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GB" sz="10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GB" sz="10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GB" sz="10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C1F3-AA2A-D046-B150-535AD3044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062" y="45285"/>
                <a:ext cx="12342125" cy="6767430"/>
              </a:xfrm>
              <a:prstGeom prst="rect">
                <a:avLst/>
              </a:prstGeom>
              <a:blipFill>
                <a:blip r:embed="rId2"/>
                <a:stretch>
                  <a:fillRect b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797030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49344"/>
            <a:ext cx="12192000" cy="2759312"/>
          </a:xfrm>
        </p:spPr>
        <p:txBody>
          <a:bodyPr>
            <a:noAutofit/>
          </a:bodyPr>
          <a:lstStyle/>
          <a:p>
            <a:r>
              <a:rPr lang="en-GB" sz="9000" dirty="0"/>
              <a:t>Equations describing charging up a capacitor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1421420097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545E85F-316F-4E47-AB26-9325AC0C6E39}"/>
                  </a:ext>
                </a:extLst>
              </p:cNvPr>
              <p:cNvSpPr/>
              <p:nvPr/>
            </p:nvSpPr>
            <p:spPr>
              <a:xfrm>
                <a:off x="172872" y="45285"/>
                <a:ext cx="11846257" cy="6767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GB" sz="10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  <m:r>
                        <a:rPr lang="en-GB" sz="10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GB" sz="10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  <m:r>
                        <a:rPr lang="en-GB" sz="10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GB" sz="10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0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GB" sz="10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545E85F-316F-4E47-AB26-9325AC0C6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2" y="45285"/>
                <a:ext cx="11846257" cy="6767430"/>
              </a:xfrm>
              <a:prstGeom prst="rect">
                <a:avLst/>
              </a:prstGeom>
              <a:blipFill>
                <a:blip r:embed="rId2"/>
                <a:stretch>
                  <a:fillRect b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53953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6470"/>
            <a:ext cx="12192000" cy="5185060"/>
          </a:xfrm>
        </p:spPr>
        <p:txBody>
          <a:bodyPr>
            <a:noAutofit/>
          </a:bodyPr>
          <a:lstStyle/>
          <a:p>
            <a:r>
              <a:rPr lang="en-GB" sz="9000" dirty="0"/>
              <a:t>Word definition of the </a:t>
            </a:r>
            <a:r>
              <a:rPr lang="en-GB" sz="9000" b="1" dirty="0"/>
              <a:t>time constant </a:t>
            </a:r>
            <a:r>
              <a:rPr lang="en-GB" sz="9000" dirty="0"/>
              <a:t>for a resistor-capacitor (RC) circuit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3389677798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3173"/>
            <a:ext cx="12192000" cy="6171655"/>
          </a:xfrm>
        </p:spPr>
        <p:txBody>
          <a:bodyPr>
            <a:noAutofit/>
          </a:bodyPr>
          <a:lstStyle/>
          <a:p>
            <a:r>
              <a:rPr lang="en-GB" sz="9000" dirty="0"/>
              <a:t>Time taken for the charge or potential difference or current to fall to 1/e of its original value for a discharging capacitor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771785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33165"/>
            <a:ext cx="12192000" cy="1591670"/>
          </a:xfrm>
        </p:spPr>
        <p:txBody>
          <a:bodyPr>
            <a:noAutofit/>
          </a:bodyPr>
          <a:lstStyle/>
          <a:p>
            <a:r>
              <a:rPr lang="en-GB" sz="10000" dirty="0"/>
              <a:t>Moment of a Force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813102557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4176"/>
            <a:ext cx="12192000" cy="3769649"/>
          </a:xfrm>
        </p:spPr>
        <p:txBody>
          <a:bodyPr>
            <a:noAutofit/>
          </a:bodyPr>
          <a:lstStyle/>
          <a:p>
            <a:r>
              <a:rPr lang="en-GB" sz="9000" dirty="0"/>
              <a:t>Equation for calculating time constant for a discharging capacitor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2343704095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455BC9-8A44-9041-8805-0055440EDC3D}"/>
                  </a:ext>
                </a:extLst>
              </p:cNvPr>
              <p:cNvSpPr/>
              <p:nvPr/>
            </p:nvSpPr>
            <p:spPr>
              <a:xfrm>
                <a:off x="1505993" y="1843951"/>
                <a:ext cx="9180014" cy="3170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0" i="1">
                          <a:latin typeface="Cambria Math" panose="02040503050406030204" pitchFamily="18" charset="0"/>
                        </a:rPr>
                        <m:t>𝑅𝐶</m:t>
                      </m:r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455BC9-8A44-9041-8805-0055440ED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93" y="1843951"/>
                <a:ext cx="9180014" cy="3170099"/>
              </a:xfrm>
              <a:prstGeom prst="rect">
                <a:avLst/>
              </a:prstGeom>
              <a:blipFill>
                <a:blip r:embed="rId2"/>
                <a:stretch>
                  <a:fillRect l="-1936" t="-5179" r="-3596" b="-34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284508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19855"/>
            <a:ext cx="12192000" cy="5218291"/>
          </a:xfrm>
        </p:spPr>
        <p:txBody>
          <a:bodyPr>
            <a:noAutofit/>
          </a:bodyPr>
          <a:lstStyle/>
          <a:p>
            <a:r>
              <a:rPr lang="en-GB" sz="9000" dirty="0"/>
              <a:t>Time taken for a capacitor to discharge 99% of its charge or current or potential difference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3931985099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36871"/>
            <a:ext cx="12192000" cy="1384259"/>
          </a:xfrm>
        </p:spPr>
        <p:txBody>
          <a:bodyPr>
            <a:noAutofit/>
          </a:bodyPr>
          <a:lstStyle/>
          <a:p>
            <a:r>
              <a:rPr lang="en-GB" sz="9000" dirty="0"/>
              <a:t>5 time constants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3001929891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09074"/>
            <a:ext cx="12192000" cy="2639853"/>
          </a:xfrm>
        </p:spPr>
        <p:txBody>
          <a:bodyPr>
            <a:noAutofit/>
          </a:bodyPr>
          <a:lstStyle/>
          <a:p>
            <a:r>
              <a:rPr lang="en-GB" sz="9000" dirty="0"/>
              <a:t>Equations defining relative permittivity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3305669377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A9D691F-D200-2142-B52E-DF3FE0F24512}"/>
                  </a:ext>
                </a:extLst>
              </p:cNvPr>
              <p:cNvSpPr/>
              <p:nvPr/>
            </p:nvSpPr>
            <p:spPr>
              <a:xfrm>
                <a:off x="569231" y="1806633"/>
                <a:ext cx="11053539" cy="3244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0000" i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en-US" sz="10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0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0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10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0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0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0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0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0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A9D691F-D200-2142-B52E-DF3FE0F245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31" y="1806633"/>
                <a:ext cx="11053539" cy="3244734"/>
              </a:xfrm>
              <a:prstGeom prst="rect">
                <a:avLst/>
              </a:prstGeom>
              <a:blipFill>
                <a:blip r:embed="rId2"/>
                <a:stretch>
                  <a:fillRect l="-230" t="-1167" b="-13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819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8118B3-2542-8F48-B086-D9419ED920FD}"/>
              </a:ext>
            </a:extLst>
          </p:cNvPr>
          <p:cNvSpPr txBox="1">
            <a:spLocks/>
          </p:cNvSpPr>
          <p:nvPr/>
        </p:nvSpPr>
        <p:spPr>
          <a:xfrm>
            <a:off x="0" y="1316583"/>
            <a:ext cx="12192000" cy="4224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0" i="1" dirty="0">
                <a:latin typeface="Times" pitchFamily="2" charset="0"/>
              </a:rPr>
              <a:t>Force × perpendicular distance from the pivot, </a:t>
            </a:r>
            <a:r>
              <a:rPr lang="en-GB" sz="10000" i="1" dirty="0" err="1">
                <a:latin typeface="Times" pitchFamily="2" charset="0"/>
              </a:rPr>
              <a:t>Fd</a:t>
            </a:r>
            <a:endParaRPr lang="en-US" sz="10000" i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48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213583-C224-A84A-9D23-049399924576}"/>
              </a:ext>
            </a:extLst>
          </p:cNvPr>
          <p:cNvSpPr txBox="1">
            <a:spLocks/>
          </p:cNvSpPr>
          <p:nvPr/>
        </p:nvSpPr>
        <p:spPr>
          <a:xfrm>
            <a:off x="0" y="2052563"/>
            <a:ext cx="12192000" cy="275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0" dirty="0"/>
              <a:t>Word definition of velocity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753074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213583-C224-A84A-9D23-049399924576}"/>
              </a:ext>
            </a:extLst>
          </p:cNvPr>
          <p:cNvSpPr txBox="1">
            <a:spLocks/>
          </p:cNvSpPr>
          <p:nvPr/>
        </p:nvSpPr>
        <p:spPr>
          <a:xfrm>
            <a:off x="0" y="2052563"/>
            <a:ext cx="12192000" cy="275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0" dirty="0"/>
              <a:t>Rate of change of displacement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508997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213583-C224-A84A-9D23-049399924576}"/>
              </a:ext>
            </a:extLst>
          </p:cNvPr>
          <p:cNvSpPr txBox="1">
            <a:spLocks/>
          </p:cNvSpPr>
          <p:nvPr/>
        </p:nvSpPr>
        <p:spPr>
          <a:xfrm>
            <a:off x="0" y="2052563"/>
            <a:ext cx="12192000" cy="275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0" dirty="0"/>
              <a:t>Definition of velocity in symbols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137994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308DC81-7C59-664F-9B51-BFA2EFBCBEAE}"/>
                  </a:ext>
                </a:extLst>
              </p:cNvPr>
              <p:cNvSpPr/>
              <p:nvPr/>
            </p:nvSpPr>
            <p:spPr>
              <a:xfrm>
                <a:off x="1361723" y="491786"/>
                <a:ext cx="9468554" cy="5874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308DC81-7C59-664F-9B51-BFA2EFBCB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723" y="491786"/>
                <a:ext cx="9468554" cy="5874429"/>
              </a:xfrm>
              <a:prstGeom prst="rect">
                <a:avLst/>
              </a:prstGeom>
              <a:blipFill>
                <a:blip r:embed="rId2"/>
                <a:stretch>
                  <a:fillRect l="-2008" t="-216" r="-1874" b="-1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100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213583-C224-A84A-9D23-049399924576}"/>
              </a:ext>
            </a:extLst>
          </p:cNvPr>
          <p:cNvSpPr txBox="1">
            <a:spLocks/>
          </p:cNvSpPr>
          <p:nvPr/>
        </p:nvSpPr>
        <p:spPr>
          <a:xfrm>
            <a:off x="0" y="2052563"/>
            <a:ext cx="12192000" cy="275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0" dirty="0"/>
              <a:t>Word definition of acceleration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365676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213583-C224-A84A-9D23-049399924576}"/>
              </a:ext>
            </a:extLst>
          </p:cNvPr>
          <p:cNvSpPr txBox="1">
            <a:spLocks/>
          </p:cNvSpPr>
          <p:nvPr/>
        </p:nvSpPr>
        <p:spPr>
          <a:xfrm>
            <a:off x="0" y="2052563"/>
            <a:ext cx="12192000" cy="275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0" dirty="0"/>
              <a:t>Rate of change </a:t>
            </a:r>
            <a:r>
              <a:rPr lang="en-GB" sz="10000"/>
              <a:t>of velocity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637336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213583-C224-A84A-9D23-049399924576}"/>
              </a:ext>
            </a:extLst>
          </p:cNvPr>
          <p:cNvSpPr txBox="1">
            <a:spLocks/>
          </p:cNvSpPr>
          <p:nvPr/>
        </p:nvSpPr>
        <p:spPr>
          <a:xfrm>
            <a:off x="0" y="2052563"/>
            <a:ext cx="12192000" cy="275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0" dirty="0"/>
              <a:t>Definition of acceleration in symbols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69626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0109"/>
            <a:ext cx="12192000" cy="2877782"/>
          </a:xfrm>
        </p:spPr>
        <p:txBody>
          <a:bodyPr>
            <a:noAutofit/>
          </a:bodyPr>
          <a:lstStyle/>
          <a:p>
            <a:r>
              <a:rPr lang="en-GB" sz="10000" i="1" dirty="0"/>
              <a:t>Definition of </a:t>
            </a:r>
            <a:br>
              <a:rPr lang="en-GB" sz="10000" i="1" dirty="0"/>
            </a:br>
            <a:r>
              <a:rPr lang="en-GB" sz="10000" b="1" i="1" dirty="0"/>
              <a:t>PERIOD</a:t>
            </a:r>
            <a:r>
              <a:rPr lang="en-GB" sz="10000" b="1" dirty="0"/>
              <a:t> (</a:t>
            </a:r>
            <a:r>
              <a:rPr lang="en-GB" sz="10000" b="1" i="1" dirty="0"/>
              <a:t>T</a:t>
            </a:r>
            <a:r>
              <a:rPr lang="en-GB" sz="10000" b="1" dirty="0"/>
              <a:t>)</a:t>
            </a:r>
            <a:endParaRPr lang="en-US" sz="10000" i="1" dirty="0"/>
          </a:p>
        </p:txBody>
      </p:sp>
    </p:spTree>
    <p:extLst>
      <p:ext uri="{BB962C8B-B14F-4D97-AF65-F5344CB8AC3E}">
        <p14:creationId xmlns:p14="http://schemas.microsoft.com/office/powerpoint/2010/main" val="3356954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DAADFB-6F66-034E-869C-57DCD2C4BBC4}"/>
                  </a:ext>
                </a:extLst>
              </p:cNvPr>
              <p:cNvSpPr/>
              <p:nvPr/>
            </p:nvSpPr>
            <p:spPr>
              <a:xfrm>
                <a:off x="1234862" y="491786"/>
                <a:ext cx="9722277" cy="5874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DAADFB-6F66-034E-869C-57DCD2C4B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862" y="491786"/>
                <a:ext cx="9722277" cy="5874429"/>
              </a:xfrm>
              <a:prstGeom prst="rect">
                <a:avLst/>
              </a:prstGeom>
              <a:blipFill>
                <a:blip r:embed="rId2"/>
                <a:stretch>
                  <a:fillRect l="-1825" t="-216" r="-1173" b="-1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654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3A18-A2BB-EB45-8964-A20DF857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0000" dirty="0"/>
              <a:t>Equations of motion for uniform acceleration (the “</a:t>
            </a:r>
            <a:r>
              <a:rPr lang="en-US" sz="10000" dirty="0" err="1"/>
              <a:t>suvat</a:t>
            </a:r>
            <a:r>
              <a:rPr lang="en-US" sz="10000" dirty="0"/>
              <a:t>” equations)</a:t>
            </a:r>
          </a:p>
        </p:txBody>
      </p:sp>
    </p:spTree>
    <p:extLst>
      <p:ext uri="{BB962C8B-B14F-4D97-AF65-F5344CB8AC3E}">
        <p14:creationId xmlns:p14="http://schemas.microsoft.com/office/powerpoint/2010/main" val="3976641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AA37A4F-2947-D543-84BE-7A59DA14BF7E}"/>
                  </a:ext>
                </a:extLst>
              </p:cNvPr>
              <p:cNvSpPr/>
              <p:nvPr/>
            </p:nvSpPr>
            <p:spPr>
              <a:xfrm>
                <a:off x="0" y="32045"/>
                <a:ext cx="12192000" cy="6793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5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5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5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5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5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GB" sz="5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sz="5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5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GB" sz="5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5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5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5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5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sz="5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5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5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GB" sz="5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5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5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5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5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5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5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5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5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5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5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AA37A4F-2947-D543-84BE-7A59DA14B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45"/>
                <a:ext cx="12192000" cy="6793911"/>
              </a:xfrm>
              <a:prstGeom prst="rect">
                <a:avLst/>
              </a:prstGeom>
              <a:blipFill>
                <a:blip r:embed="rId2"/>
                <a:stretch>
                  <a:fillRect t="-187" b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685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57330"/>
            <a:ext cx="12192000" cy="2943340"/>
          </a:xfrm>
        </p:spPr>
        <p:txBody>
          <a:bodyPr>
            <a:noAutofit/>
          </a:bodyPr>
          <a:lstStyle/>
          <a:p>
            <a:r>
              <a:rPr lang="en-GB" sz="10000" dirty="0"/>
              <a:t>Equation relating force, mass, and acceleration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487204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ADDEC8-59E1-2141-9171-BE3218C1928F}"/>
                  </a:ext>
                </a:extLst>
              </p:cNvPr>
              <p:cNvSpPr/>
              <p:nvPr/>
            </p:nvSpPr>
            <p:spPr>
              <a:xfrm>
                <a:off x="1107712" y="1843951"/>
                <a:ext cx="9976577" cy="3170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0" i="1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ADDEC8-59E1-2141-9171-BE3218C19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12" y="1843951"/>
                <a:ext cx="9976577" cy="3170099"/>
              </a:xfrm>
              <a:prstGeom prst="rect">
                <a:avLst/>
              </a:prstGeom>
              <a:blipFill>
                <a:blip r:embed="rId2"/>
                <a:stretch>
                  <a:fillRect l="-4066" t="-5179" r="-1271" b="-34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701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0109"/>
            <a:ext cx="12192000" cy="2877782"/>
          </a:xfrm>
        </p:spPr>
        <p:txBody>
          <a:bodyPr>
            <a:noAutofit/>
          </a:bodyPr>
          <a:lstStyle/>
          <a:p>
            <a:r>
              <a:rPr lang="en-GB" sz="10000" i="1" dirty="0"/>
              <a:t>Definition of </a:t>
            </a:r>
            <a:br>
              <a:rPr lang="en-GB" sz="10000" i="1" dirty="0"/>
            </a:br>
            <a:r>
              <a:rPr lang="en-GB" sz="10000" b="1" i="1" dirty="0"/>
              <a:t>momentum</a:t>
            </a:r>
            <a:r>
              <a:rPr lang="en-GB" sz="10000" b="1" dirty="0"/>
              <a:t> (</a:t>
            </a:r>
            <a:r>
              <a:rPr lang="en-GB" sz="10000" b="1" i="1" dirty="0"/>
              <a:t>p</a:t>
            </a:r>
            <a:r>
              <a:rPr lang="en-GB" sz="10000" b="1" dirty="0"/>
              <a:t>)</a:t>
            </a:r>
            <a:endParaRPr lang="en-US" sz="10000" i="1" dirty="0"/>
          </a:p>
        </p:txBody>
      </p:sp>
    </p:spTree>
    <p:extLst>
      <p:ext uri="{BB962C8B-B14F-4D97-AF65-F5344CB8AC3E}">
        <p14:creationId xmlns:p14="http://schemas.microsoft.com/office/powerpoint/2010/main" val="237397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37804"/>
            <a:ext cx="12192000" cy="3182393"/>
          </a:xfrm>
        </p:spPr>
        <p:txBody>
          <a:bodyPr>
            <a:noAutofit/>
          </a:bodyPr>
          <a:lstStyle/>
          <a:p>
            <a:r>
              <a:rPr lang="en-GB" sz="7500" i="1" dirty="0">
                <a:latin typeface="Times" pitchFamily="2" charset="0"/>
              </a:rPr>
              <a:t>momentum = mass × velocity</a:t>
            </a:r>
            <a:br>
              <a:rPr lang="en-GB" sz="7500" i="1" dirty="0">
                <a:latin typeface="Times" pitchFamily="2" charset="0"/>
              </a:rPr>
            </a:br>
            <a:br>
              <a:rPr lang="en-GB" sz="7500" i="1" dirty="0">
                <a:latin typeface="Times" pitchFamily="2" charset="0"/>
              </a:rPr>
            </a:br>
            <a:r>
              <a:rPr lang="en-GB" sz="7500" i="1" dirty="0">
                <a:latin typeface="Times" pitchFamily="2" charset="0"/>
              </a:rPr>
              <a:t>p = mv </a:t>
            </a:r>
          </a:p>
        </p:txBody>
      </p:sp>
    </p:spTree>
    <p:extLst>
      <p:ext uri="{BB962C8B-B14F-4D97-AF65-F5344CB8AC3E}">
        <p14:creationId xmlns:p14="http://schemas.microsoft.com/office/powerpoint/2010/main" val="4001684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0109"/>
            <a:ext cx="12192000" cy="2877782"/>
          </a:xfrm>
        </p:spPr>
        <p:txBody>
          <a:bodyPr>
            <a:noAutofit/>
          </a:bodyPr>
          <a:lstStyle/>
          <a:p>
            <a:r>
              <a:rPr lang="en-GB" sz="10000" i="1" dirty="0"/>
              <a:t>Definition of </a:t>
            </a:r>
            <a:br>
              <a:rPr lang="en-GB" sz="10000" i="1" dirty="0"/>
            </a:br>
            <a:r>
              <a:rPr lang="en-GB" sz="10000" b="1" i="1" dirty="0"/>
              <a:t>impulse</a:t>
            </a:r>
            <a:endParaRPr lang="en-US" sz="10000" i="1" dirty="0"/>
          </a:p>
        </p:txBody>
      </p:sp>
    </p:spTree>
    <p:extLst>
      <p:ext uri="{BB962C8B-B14F-4D97-AF65-F5344CB8AC3E}">
        <p14:creationId xmlns:p14="http://schemas.microsoft.com/office/powerpoint/2010/main" val="2362218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1ECE921-333D-7F41-9B4E-7F267B76E680}"/>
                  </a:ext>
                </a:extLst>
              </p:cNvPr>
              <p:cNvSpPr/>
              <p:nvPr/>
            </p:nvSpPr>
            <p:spPr>
              <a:xfrm>
                <a:off x="-7594" y="1843951"/>
                <a:ext cx="12207188" cy="2400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1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50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5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5000" i="0">
                              <a:latin typeface="Cambria Math" panose="02040503050406030204" pitchFamily="18" charset="0"/>
                            </a:rPr>
                            <m:t>= ∆(</m:t>
                          </m:r>
                          <m:r>
                            <a:rPr lang="en-US" sz="15000" i="1">
                              <a:latin typeface="Cambria Math" panose="02040503050406030204" pitchFamily="18" charset="0"/>
                            </a:rPr>
                            <m:t>𝑚𝑣</m:t>
                          </m:r>
                        </m:e>
                      </m:d>
                    </m:oMath>
                  </m:oMathPara>
                </a14:m>
                <a:endParaRPr lang="en-US" sz="15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1ECE921-333D-7F41-9B4E-7F267B76E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94" y="1843951"/>
                <a:ext cx="12207188" cy="2400657"/>
              </a:xfrm>
              <a:prstGeom prst="rect">
                <a:avLst/>
              </a:prstGeom>
              <a:blipFill>
                <a:blip r:embed="rId2"/>
                <a:stretch>
                  <a:fillRect l="-2183" t="-164737" r="-19439" b="-24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780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93126"/>
            <a:ext cx="12192000" cy="4271749"/>
          </a:xfrm>
        </p:spPr>
        <p:txBody>
          <a:bodyPr>
            <a:noAutofit/>
          </a:bodyPr>
          <a:lstStyle/>
          <a:p>
            <a:r>
              <a:rPr lang="en-GB" sz="10000" dirty="0"/>
              <a:t>Equation relating force, momentum, and time in words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14061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6201"/>
            <a:ext cx="12192000" cy="4165599"/>
          </a:xfrm>
        </p:spPr>
        <p:txBody>
          <a:bodyPr>
            <a:noAutofit/>
          </a:bodyPr>
          <a:lstStyle/>
          <a:p>
            <a:r>
              <a:rPr lang="en-GB" sz="10000" dirty="0"/>
              <a:t>Time taken for one complete oscillation (measured in seconds)</a:t>
            </a:r>
          </a:p>
        </p:txBody>
      </p:sp>
    </p:spTree>
    <p:extLst>
      <p:ext uri="{BB962C8B-B14F-4D97-AF65-F5344CB8AC3E}">
        <p14:creationId xmlns:p14="http://schemas.microsoft.com/office/powerpoint/2010/main" val="590780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8118B3-2542-8F48-B086-D9419ED920FD}"/>
              </a:ext>
            </a:extLst>
          </p:cNvPr>
          <p:cNvSpPr txBox="1">
            <a:spLocks/>
          </p:cNvSpPr>
          <p:nvPr/>
        </p:nvSpPr>
        <p:spPr>
          <a:xfrm>
            <a:off x="0" y="1316583"/>
            <a:ext cx="12192000" cy="4224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0" i="1" dirty="0">
                <a:latin typeface="Times" pitchFamily="2" charset="0"/>
              </a:rPr>
              <a:t>Force = rate of change of momentum</a:t>
            </a:r>
            <a:endParaRPr lang="en-US" sz="10000" i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03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3851"/>
            <a:ext cx="12192000" cy="4110298"/>
          </a:xfrm>
        </p:spPr>
        <p:txBody>
          <a:bodyPr>
            <a:noAutofit/>
          </a:bodyPr>
          <a:lstStyle/>
          <a:p>
            <a:r>
              <a:rPr lang="en-GB" sz="10000" dirty="0"/>
              <a:t>Equation relating force, momentum, and time in symbols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988863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F24E11-D4A1-FD46-A0AD-9BCC3C925164}"/>
                  </a:ext>
                </a:extLst>
              </p:cNvPr>
              <p:cNvSpPr/>
              <p:nvPr/>
            </p:nvSpPr>
            <p:spPr>
              <a:xfrm>
                <a:off x="2473855" y="0"/>
                <a:ext cx="7244291" cy="2202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8000" i="0"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𝑚𝑣</m:t>
                          </m:r>
                          <m:r>
                            <a:rPr lang="en-US" sz="8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𝑚𝑢</m:t>
                          </m:r>
                        </m:num>
                        <m:den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F24E11-D4A1-FD46-A0AD-9BCC3C925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855" y="0"/>
                <a:ext cx="7244291" cy="2202783"/>
              </a:xfrm>
              <a:prstGeom prst="rect">
                <a:avLst/>
              </a:prstGeom>
              <a:blipFill>
                <a:blip r:embed="rId2"/>
                <a:stretch>
                  <a:fillRect l="-1226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E3F34BD-388A-C14E-825A-99D10C47C527}"/>
                  </a:ext>
                </a:extLst>
              </p:cNvPr>
              <p:cNvSpPr/>
              <p:nvPr/>
            </p:nvSpPr>
            <p:spPr>
              <a:xfrm>
                <a:off x="3517185" y="4452854"/>
                <a:ext cx="5157630" cy="2405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8000" i="0"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E3F34BD-388A-C14E-825A-99D10C47C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185" y="4452854"/>
                <a:ext cx="5157630" cy="2405146"/>
              </a:xfrm>
              <a:prstGeom prst="rect">
                <a:avLst/>
              </a:prstGeom>
              <a:blipFill>
                <a:blip r:embed="rId3"/>
                <a:stretch>
                  <a:fillRect l="-196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7832500-FCBF-6F4F-B084-841D56B114AC}"/>
              </a:ext>
            </a:extLst>
          </p:cNvPr>
          <p:cNvSpPr txBox="1"/>
          <p:nvPr/>
        </p:nvSpPr>
        <p:spPr>
          <a:xfrm>
            <a:off x="5564875" y="2613392"/>
            <a:ext cx="10622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i="1" dirty="0">
                <a:latin typeface="Times" pitchFamily="2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634124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3851"/>
            <a:ext cx="12192000" cy="4110298"/>
          </a:xfrm>
        </p:spPr>
        <p:txBody>
          <a:bodyPr>
            <a:noAutofit/>
          </a:bodyPr>
          <a:lstStyle/>
          <a:p>
            <a:r>
              <a:rPr lang="en-GB" sz="10000" dirty="0"/>
              <a:t>Equation relating work done, force, and distance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708306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0694CF9-72E5-A541-9D52-041F62644543}"/>
                  </a:ext>
                </a:extLst>
              </p:cNvPr>
              <p:cNvSpPr/>
              <p:nvPr/>
            </p:nvSpPr>
            <p:spPr>
              <a:xfrm>
                <a:off x="3687873" y="0"/>
                <a:ext cx="4816255" cy="1631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00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0000" i="1">
                          <a:latin typeface="Cambria Math" panose="02040503050406030204" pitchFamily="18" charset="0"/>
                        </a:rPr>
                        <m:t>𝐹𝑠</m:t>
                      </m:r>
                    </m:oMath>
                  </m:oMathPara>
                </a14:m>
                <a:endParaRPr lang="en-US" sz="10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0694CF9-72E5-A541-9D52-041F62644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873" y="0"/>
                <a:ext cx="4816255" cy="1631216"/>
              </a:xfrm>
              <a:prstGeom prst="rect">
                <a:avLst/>
              </a:prstGeom>
              <a:blipFill>
                <a:blip r:embed="rId2"/>
                <a:stretch>
                  <a:fillRect l="-787" t="-3906" r="-2887" b="-3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86A237-CFAA-154A-9646-BEA19DAB27D6}"/>
                  </a:ext>
                </a:extLst>
              </p:cNvPr>
              <p:cNvSpPr/>
              <p:nvPr/>
            </p:nvSpPr>
            <p:spPr>
              <a:xfrm>
                <a:off x="2080189" y="5226784"/>
                <a:ext cx="8031622" cy="1631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00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0000" i="1">
                          <a:latin typeface="Cambria Math" panose="02040503050406030204" pitchFamily="18" charset="0"/>
                        </a:rPr>
                        <m:t>𝐹𝑠</m:t>
                      </m:r>
                      <m:r>
                        <a:rPr lang="en-US" sz="10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0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0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86A237-CFAA-154A-9646-BEA19DAB2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189" y="5226784"/>
                <a:ext cx="8031622" cy="1631216"/>
              </a:xfrm>
              <a:prstGeom prst="rect">
                <a:avLst/>
              </a:prstGeom>
              <a:blipFill>
                <a:blip r:embed="rId3"/>
                <a:stretch>
                  <a:fillRect l="-316" t="-3876" r="-1580" b="-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1078689-3E78-2342-9A2D-AE5521F5CDC4}"/>
              </a:ext>
            </a:extLst>
          </p:cNvPr>
          <p:cNvSpPr txBox="1"/>
          <p:nvPr/>
        </p:nvSpPr>
        <p:spPr>
          <a:xfrm>
            <a:off x="5564875" y="2613392"/>
            <a:ext cx="10622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i="1" dirty="0">
                <a:latin typeface="Times" pitchFamily="2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956416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7111"/>
            <a:ext cx="12192000" cy="2863779"/>
          </a:xfrm>
        </p:spPr>
        <p:txBody>
          <a:bodyPr>
            <a:noAutofit/>
          </a:bodyPr>
          <a:lstStyle/>
          <a:p>
            <a:r>
              <a:rPr lang="en-GB" sz="10000" dirty="0"/>
              <a:t>Equation for kinetic energy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40210382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EDBC623-61E2-B341-836E-B2C78E91A50D}"/>
                  </a:ext>
                </a:extLst>
              </p:cNvPr>
              <p:cNvSpPr/>
              <p:nvPr/>
            </p:nvSpPr>
            <p:spPr>
              <a:xfrm>
                <a:off x="1" y="1078004"/>
                <a:ext cx="12192000" cy="470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EDBC623-61E2-B341-836E-B2C78E91A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078004"/>
                <a:ext cx="12192000" cy="4701993"/>
              </a:xfrm>
              <a:prstGeom prst="rect">
                <a:avLst/>
              </a:prstGeom>
              <a:blipFill>
                <a:blip r:embed="rId2"/>
                <a:stretch>
                  <a:fillRect b="-1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962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91982"/>
            <a:ext cx="12192000" cy="4274036"/>
          </a:xfrm>
        </p:spPr>
        <p:txBody>
          <a:bodyPr>
            <a:noAutofit/>
          </a:bodyPr>
          <a:lstStyle/>
          <a:p>
            <a:r>
              <a:rPr lang="en-GB" sz="10000" dirty="0"/>
              <a:t>Equation for gravitational potential energy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319135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03A4314-4306-3F41-9F5F-C49108B0D584}"/>
                  </a:ext>
                </a:extLst>
              </p:cNvPr>
              <p:cNvSpPr/>
              <p:nvPr/>
            </p:nvSpPr>
            <p:spPr>
              <a:xfrm>
                <a:off x="176175" y="2139609"/>
                <a:ext cx="11839651" cy="2578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5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5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50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50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15000" i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150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5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03A4314-4306-3F41-9F5F-C49108B0D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5" y="2139609"/>
                <a:ext cx="11839651" cy="2578783"/>
              </a:xfrm>
              <a:prstGeom prst="rect">
                <a:avLst/>
              </a:prstGeom>
              <a:blipFill>
                <a:blip r:embed="rId2"/>
                <a:stretch>
                  <a:fillRect l="-2251" t="-3922" r="-235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2312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0109"/>
            <a:ext cx="12192000" cy="2877782"/>
          </a:xfrm>
        </p:spPr>
        <p:txBody>
          <a:bodyPr>
            <a:noAutofit/>
          </a:bodyPr>
          <a:lstStyle/>
          <a:p>
            <a:r>
              <a:rPr lang="en-GB" sz="10000" i="1" dirty="0"/>
              <a:t>Definition of </a:t>
            </a:r>
            <a:br>
              <a:rPr lang="en-GB" sz="10000" i="1" dirty="0"/>
            </a:br>
            <a:r>
              <a:rPr lang="en-GB" sz="10000" b="1" i="1" dirty="0"/>
              <a:t>POWER in words</a:t>
            </a:r>
            <a:endParaRPr lang="en-US" sz="10000" i="1" dirty="0"/>
          </a:p>
        </p:txBody>
      </p:sp>
    </p:spTree>
    <p:extLst>
      <p:ext uri="{BB962C8B-B14F-4D97-AF65-F5344CB8AC3E}">
        <p14:creationId xmlns:p14="http://schemas.microsoft.com/office/powerpoint/2010/main" val="46103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0109"/>
            <a:ext cx="12192000" cy="2877782"/>
          </a:xfrm>
        </p:spPr>
        <p:txBody>
          <a:bodyPr>
            <a:noAutofit/>
          </a:bodyPr>
          <a:lstStyle/>
          <a:p>
            <a:r>
              <a:rPr lang="en-GB" sz="10000" i="1" dirty="0"/>
              <a:t>Definition of </a:t>
            </a:r>
            <a:br>
              <a:rPr lang="en-GB" sz="10000" i="1" dirty="0"/>
            </a:br>
            <a:r>
              <a:rPr lang="en-GB" sz="10000" b="1" i="1" dirty="0"/>
              <a:t>FREQUENCY</a:t>
            </a:r>
            <a:r>
              <a:rPr lang="en-GB" sz="10000" b="1" dirty="0"/>
              <a:t> (</a:t>
            </a:r>
            <a:r>
              <a:rPr lang="en-GB" sz="10000" b="1" i="1" dirty="0"/>
              <a:t>f</a:t>
            </a:r>
            <a:r>
              <a:rPr lang="en-GB" sz="10000" b="1" dirty="0"/>
              <a:t>)</a:t>
            </a:r>
            <a:endParaRPr lang="en-US" sz="10000" i="1" dirty="0"/>
          </a:p>
        </p:txBody>
      </p:sp>
    </p:spTree>
    <p:extLst>
      <p:ext uri="{BB962C8B-B14F-4D97-AF65-F5344CB8AC3E}">
        <p14:creationId xmlns:p14="http://schemas.microsoft.com/office/powerpoint/2010/main" val="2888436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88944"/>
            <a:ext cx="12192000" cy="2880112"/>
          </a:xfrm>
        </p:spPr>
        <p:txBody>
          <a:bodyPr>
            <a:noAutofit/>
          </a:bodyPr>
          <a:lstStyle/>
          <a:p>
            <a:r>
              <a:rPr lang="en-GB" sz="10000" dirty="0"/>
              <a:t>Power is the rate of conversion of energy</a:t>
            </a:r>
          </a:p>
        </p:txBody>
      </p:sp>
    </p:spTree>
    <p:extLst>
      <p:ext uri="{BB962C8B-B14F-4D97-AF65-F5344CB8AC3E}">
        <p14:creationId xmlns:p14="http://schemas.microsoft.com/office/powerpoint/2010/main" val="11334815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0109"/>
            <a:ext cx="12192000" cy="2877782"/>
          </a:xfrm>
        </p:spPr>
        <p:txBody>
          <a:bodyPr>
            <a:noAutofit/>
          </a:bodyPr>
          <a:lstStyle/>
          <a:p>
            <a:r>
              <a:rPr lang="en-GB" sz="10000" i="1" dirty="0"/>
              <a:t>Definition of </a:t>
            </a:r>
            <a:br>
              <a:rPr lang="en-GB" sz="10000" i="1" dirty="0"/>
            </a:br>
            <a:r>
              <a:rPr lang="en-GB" sz="10000" b="1" i="1" dirty="0"/>
              <a:t>POWER (P) in symbols</a:t>
            </a:r>
            <a:endParaRPr lang="en-US" sz="10000" i="1" dirty="0"/>
          </a:p>
        </p:txBody>
      </p:sp>
    </p:spTree>
    <p:extLst>
      <p:ext uri="{BB962C8B-B14F-4D97-AF65-F5344CB8AC3E}">
        <p14:creationId xmlns:p14="http://schemas.microsoft.com/office/powerpoint/2010/main" val="39757100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9FD784-73F4-3B44-A051-AAB2F002BABA}"/>
                  </a:ext>
                </a:extLst>
              </p:cNvPr>
              <p:cNvSpPr/>
              <p:nvPr/>
            </p:nvSpPr>
            <p:spPr>
              <a:xfrm>
                <a:off x="621713" y="491786"/>
                <a:ext cx="10948575" cy="5874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200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9FD784-73F4-3B44-A051-AAB2F002B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13" y="491786"/>
                <a:ext cx="10948575" cy="5874429"/>
              </a:xfrm>
              <a:prstGeom prst="rect">
                <a:avLst/>
              </a:prstGeom>
              <a:blipFill>
                <a:blip r:embed="rId2"/>
                <a:stretch>
                  <a:fillRect l="-3708" t="-216" r="-811" b="-1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109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3851"/>
            <a:ext cx="12192000" cy="4110298"/>
          </a:xfrm>
        </p:spPr>
        <p:txBody>
          <a:bodyPr>
            <a:noAutofit/>
          </a:bodyPr>
          <a:lstStyle/>
          <a:p>
            <a:r>
              <a:rPr lang="en-GB" sz="10000" dirty="0"/>
              <a:t>Equation relating power, force, and velocity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6259935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8798C0-DFD5-EB46-9181-3F5F6187ACC8}"/>
                  </a:ext>
                </a:extLst>
              </p:cNvPr>
              <p:cNvSpPr/>
              <p:nvPr/>
            </p:nvSpPr>
            <p:spPr>
              <a:xfrm>
                <a:off x="852545" y="1843951"/>
                <a:ext cx="10486910" cy="3170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  </m:t>
                      </m:r>
                      <m:r>
                        <a:rPr lang="en-US" sz="20000" i="1">
                          <a:latin typeface="Cambria Math" panose="02040503050406030204" pitchFamily="18" charset="0"/>
                        </a:rPr>
                        <m:t>𝐹𝑣</m:t>
                      </m:r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8798C0-DFD5-EB46-9181-3F5F6187A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45" y="1843951"/>
                <a:ext cx="10486910" cy="3170099"/>
              </a:xfrm>
              <a:prstGeom prst="rect">
                <a:avLst/>
              </a:prstGeom>
              <a:blipFill>
                <a:blip r:embed="rId2"/>
                <a:stretch>
                  <a:fillRect l="-3869" t="-5179" r="-3386" b="-34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9264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0109"/>
            <a:ext cx="12192000" cy="2877782"/>
          </a:xfrm>
        </p:spPr>
        <p:txBody>
          <a:bodyPr>
            <a:noAutofit/>
          </a:bodyPr>
          <a:lstStyle/>
          <a:p>
            <a:r>
              <a:rPr lang="en-GB" sz="10000" i="1" dirty="0"/>
              <a:t>Definition of </a:t>
            </a:r>
            <a:br>
              <a:rPr lang="en-GB" sz="10000" i="1" dirty="0"/>
            </a:br>
            <a:r>
              <a:rPr lang="en-GB" sz="10000" b="1" i="1" dirty="0"/>
              <a:t>EFFICIENCY</a:t>
            </a:r>
            <a:endParaRPr lang="en-US" sz="10000" i="1" dirty="0"/>
          </a:p>
        </p:txBody>
      </p:sp>
    </p:spTree>
    <p:extLst>
      <p:ext uri="{BB962C8B-B14F-4D97-AF65-F5344CB8AC3E}">
        <p14:creationId xmlns:p14="http://schemas.microsoft.com/office/powerpoint/2010/main" val="4756435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F0D851-AF46-C949-8FD9-D58542C0FDBD}"/>
                  </a:ext>
                </a:extLst>
              </p:cNvPr>
              <p:cNvSpPr/>
              <p:nvPr/>
            </p:nvSpPr>
            <p:spPr>
              <a:xfrm>
                <a:off x="1510290" y="1435740"/>
                <a:ext cx="9171421" cy="1292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𝑒𝑓𝑓𝑖𝑐𝑖𝑒𝑛𝑐𝑦</m:t>
                    </m:r>
                    <m:r>
                      <a:rPr lang="en-GB" sz="5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GB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𝑢𝑠𝑒𝑓𝑢𝑙</m:t>
                        </m:r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𝑝𝑜𝑤𝑒𝑟</m:t>
                        </m:r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𝑜𝑢𝑡𝑝𝑢𝑡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𝑡𝑜𝑡𝑎𝑙</m:t>
                        </m:r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𝑝𝑜𝑤𝑒𝑟</m:t>
                        </m:r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𝑖𝑛𝑝𝑢𝑡</m:t>
                        </m:r>
                      </m:den>
                    </m:f>
                  </m:oMath>
                </a14:m>
                <a:r>
                  <a:rPr lang="en-GB" sz="3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F0D851-AF46-C949-8FD9-D58542C0F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290" y="1435740"/>
                <a:ext cx="9171421" cy="1292598"/>
              </a:xfrm>
              <a:prstGeom prst="rect">
                <a:avLst/>
              </a:prstGeom>
              <a:blipFill>
                <a:blip r:embed="rId2"/>
                <a:stretch>
                  <a:fillRect l="-2213" t="-1942" b="-14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27F2588-C376-8944-B787-3B0432D1327F}"/>
                  </a:ext>
                </a:extLst>
              </p:cNvPr>
              <p:cNvSpPr/>
              <p:nvPr/>
            </p:nvSpPr>
            <p:spPr>
              <a:xfrm>
                <a:off x="0" y="3996969"/>
                <a:ext cx="12192000" cy="1238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𝑝𝑒𝑟𝑐𝑒𝑛𝑡𝑎𝑔𝑒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𝑒𝑓𝑓𝑖𝑐𝑖𝑒𝑛𝑐𝑦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𝑢𝑠𝑒𝑓𝑢𝑙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𝑜𝑢𝑡𝑝𝑢𝑡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den>
                      </m:f>
                      <m:r>
                        <a:rPr lang="en-US" sz="3600" i="0">
                          <a:latin typeface="Cambria Math" panose="02040503050406030204" pitchFamily="18" charset="0"/>
                        </a:rPr>
                        <m:t> × 100 %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27F2588-C376-8944-B787-3B0432D13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6969"/>
                <a:ext cx="12192000" cy="1238737"/>
              </a:xfrm>
              <a:prstGeom prst="rect">
                <a:avLst/>
              </a:prstGeom>
              <a:blipFill>
                <a:blip r:embed="rId3"/>
                <a:stretch>
                  <a:fillRect t="-204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4293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0109"/>
            <a:ext cx="12192000" cy="2877782"/>
          </a:xfrm>
        </p:spPr>
        <p:txBody>
          <a:bodyPr>
            <a:noAutofit/>
          </a:bodyPr>
          <a:lstStyle/>
          <a:p>
            <a:r>
              <a:rPr lang="en-GB" sz="10000" i="1" dirty="0"/>
              <a:t>Definition of </a:t>
            </a:r>
            <a:br>
              <a:rPr lang="en-GB" sz="10000" i="1" dirty="0"/>
            </a:br>
            <a:r>
              <a:rPr lang="en-GB" sz="10000" b="1" i="1" dirty="0"/>
              <a:t>DENSITY</a:t>
            </a:r>
            <a:endParaRPr lang="en-US" sz="10000" i="1" dirty="0"/>
          </a:p>
        </p:txBody>
      </p:sp>
    </p:spTree>
    <p:extLst>
      <p:ext uri="{BB962C8B-B14F-4D97-AF65-F5344CB8AC3E}">
        <p14:creationId xmlns:p14="http://schemas.microsoft.com/office/powerpoint/2010/main" val="16518175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70EDC67-2B8B-0A48-B808-094B47E574D8}"/>
                  </a:ext>
                </a:extLst>
              </p:cNvPr>
              <p:cNvSpPr/>
              <p:nvPr/>
            </p:nvSpPr>
            <p:spPr>
              <a:xfrm>
                <a:off x="1642890" y="746663"/>
                <a:ext cx="8906221" cy="5364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70EDC67-2B8B-0A48-B808-094B47E57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890" y="746663"/>
                <a:ext cx="8906221" cy="5364674"/>
              </a:xfrm>
              <a:prstGeom prst="rect">
                <a:avLst/>
              </a:prstGeom>
              <a:blipFill>
                <a:blip r:embed="rId2"/>
                <a:stretch>
                  <a:fillRect l="-4979" r="-1565" b="-9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2627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5675"/>
            <a:ext cx="12192000" cy="5786651"/>
          </a:xfrm>
        </p:spPr>
        <p:txBody>
          <a:bodyPr>
            <a:noAutofit/>
          </a:bodyPr>
          <a:lstStyle/>
          <a:p>
            <a:r>
              <a:rPr lang="en-GB" sz="20000" i="1" dirty="0"/>
              <a:t>Hooke’s Law</a:t>
            </a:r>
            <a:endParaRPr lang="en-US" sz="20000" i="1" dirty="0"/>
          </a:p>
        </p:txBody>
      </p:sp>
    </p:spTree>
    <p:extLst>
      <p:ext uri="{BB962C8B-B14F-4D97-AF65-F5344CB8AC3E}">
        <p14:creationId xmlns:p14="http://schemas.microsoft.com/office/powerpoint/2010/main" val="295587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88944"/>
            <a:ext cx="12192000" cy="2880112"/>
          </a:xfrm>
        </p:spPr>
        <p:txBody>
          <a:bodyPr>
            <a:noAutofit/>
          </a:bodyPr>
          <a:lstStyle/>
          <a:p>
            <a:r>
              <a:rPr lang="en-GB" sz="10000" dirty="0"/>
              <a:t>Number of complete oscillations per second</a:t>
            </a:r>
          </a:p>
        </p:txBody>
      </p:sp>
    </p:spTree>
    <p:extLst>
      <p:ext uri="{BB962C8B-B14F-4D97-AF65-F5344CB8AC3E}">
        <p14:creationId xmlns:p14="http://schemas.microsoft.com/office/powerpoint/2010/main" val="40643909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3767A4-409A-D74B-A4B9-4C7BCA0AAFA2}"/>
                  </a:ext>
                </a:extLst>
              </p:cNvPr>
              <p:cNvSpPr/>
              <p:nvPr/>
            </p:nvSpPr>
            <p:spPr>
              <a:xfrm>
                <a:off x="710487" y="1843951"/>
                <a:ext cx="10771026" cy="3170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00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3767A4-409A-D74B-A4B9-4C7BCA0AA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87" y="1843951"/>
                <a:ext cx="10771026" cy="3170099"/>
              </a:xfrm>
              <a:prstGeom prst="rect">
                <a:avLst/>
              </a:prstGeom>
              <a:blipFill>
                <a:blip r:embed="rId2"/>
                <a:stretch>
                  <a:fillRect l="-3769" t="-5179" r="-3298" b="-34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790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5675"/>
            <a:ext cx="12192000" cy="5786651"/>
          </a:xfrm>
        </p:spPr>
        <p:txBody>
          <a:bodyPr>
            <a:noAutofit/>
          </a:bodyPr>
          <a:lstStyle/>
          <a:p>
            <a:r>
              <a:rPr lang="en-GB" sz="20000" i="1" dirty="0"/>
              <a:t>Young Modulus</a:t>
            </a:r>
            <a:endParaRPr lang="en-US" sz="20000" i="1" dirty="0"/>
          </a:p>
        </p:txBody>
      </p:sp>
    </p:spTree>
    <p:extLst>
      <p:ext uri="{BB962C8B-B14F-4D97-AF65-F5344CB8AC3E}">
        <p14:creationId xmlns:p14="http://schemas.microsoft.com/office/powerpoint/2010/main" val="4541068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BF4BEB-9399-314E-9D8E-341D14BA9B08}"/>
                  </a:ext>
                </a:extLst>
              </p:cNvPr>
              <p:cNvSpPr/>
              <p:nvPr/>
            </p:nvSpPr>
            <p:spPr>
              <a:xfrm>
                <a:off x="584010" y="2213892"/>
                <a:ext cx="11023980" cy="2430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𝑡𝑒𝑛𝑠𝑖𝑙𝑒</m:t>
                          </m:r>
                          <m:r>
                            <a:rPr lang="en-US" sz="8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𝑠𝑡𝑟𝑒𝑠𝑠</m:t>
                          </m:r>
                        </m:num>
                        <m:den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𝑡𝑒𝑛𝑠𝑖𝑙𝑒</m:t>
                          </m:r>
                          <m:r>
                            <a:rPr lang="en-US" sz="8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𝑠𝑡𝑟𝑎𝑖𝑛</m:t>
                          </m:r>
                        </m:den>
                      </m:f>
                      <m:r>
                        <a:rPr lang="en-US" sz="8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800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8000" i="0">
                              <a:latin typeface="Cambria Math" panose="02040503050406030204" pitchFamily="18" charset="0"/>
                            </a:rPr>
                            <m:t> × ∆</m:t>
                          </m:r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BF4BEB-9399-314E-9D8E-341D14BA9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10" y="2213892"/>
                <a:ext cx="11023980" cy="2430217"/>
              </a:xfrm>
              <a:prstGeom prst="rect">
                <a:avLst/>
              </a:prstGeom>
              <a:blipFill>
                <a:blip r:embed="rId2"/>
                <a:stretch>
                  <a:fillRect l="-806" t="-5699" r="-460" b="-26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6814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5675"/>
            <a:ext cx="12192000" cy="5786651"/>
          </a:xfrm>
        </p:spPr>
        <p:txBody>
          <a:bodyPr>
            <a:noAutofit/>
          </a:bodyPr>
          <a:lstStyle/>
          <a:p>
            <a:r>
              <a:rPr lang="en-GB" sz="20000" i="1" dirty="0"/>
              <a:t>Tensile Stress</a:t>
            </a:r>
            <a:endParaRPr lang="en-US" sz="20000" i="1" dirty="0"/>
          </a:p>
        </p:txBody>
      </p:sp>
    </p:spTree>
    <p:extLst>
      <p:ext uri="{BB962C8B-B14F-4D97-AF65-F5344CB8AC3E}">
        <p14:creationId xmlns:p14="http://schemas.microsoft.com/office/powerpoint/2010/main" val="18971004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5BDEF81-36F9-974D-83E5-6F5FA67B0405}"/>
                  </a:ext>
                </a:extLst>
              </p:cNvPr>
              <p:cNvSpPr/>
              <p:nvPr/>
            </p:nvSpPr>
            <p:spPr>
              <a:xfrm>
                <a:off x="4914427" y="511856"/>
                <a:ext cx="2363147" cy="5834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0">
                              <a:latin typeface="Cambria Math" panose="02040503050406030204" pitchFamily="18" charset="0"/>
                            </a:rPr>
                            <m:t>F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0" i="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5BDEF81-36F9-974D-83E5-6F5FA67B0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427" y="511856"/>
                <a:ext cx="2363147" cy="5834289"/>
              </a:xfrm>
              <a:prstGeom prst="rect">
                <a:avLst/>
              </a:prstGeom>
              <a:blipFill>
                <a:blip r:embed="rId2"/>
                <a:stretch>
                  <a:fillRect l="-19786" r="-19786" b="-12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3555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5675"/>
            <a:ext cx="12192000" cy="5786651"/>
          </a:xfrm>
        </p:spPr>
        <p:txBody>
          <a:bodyPr>
            <a:noAutofit/>
          </a:bodyPr>
          <a:lstStyle/>
          <a:p>
            <a:r>
              <a:rPr lang="en-GB" sz="20000" i="1" dirty="0"/>
              <a:t>Tensile Stress</a:t>
            </a:r>
            <a:endParaRPr lang="en-US" sz="20000" i="1" dirty="0"/>
          </a:p>
        </p:txBody>
      </p:sp>
    </p:spTree>
    <p:extLst>
      <p:ext uri="{BB962C8B-B14F-4D97-AF65-F5344CB8AC3E}">
        <p14:creationId xmlns:p14="http://schemas.microsoft.com/office/powerpoint/2010/main" val="22615571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FB211E0-B017-8647-8721-27DA9136D2DB}"/>
                  </a:ext>
                </a:extLst>
              </p:cNvPr>
              <p:cNvSpPr/>
              <p:nvPr/>
            </p:nvSpPr>
            <p:spPr>
              <a:xfrm>
                <a:off x="4241326" y="501820"/>
                <a:ext cx="3709349" cy="585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0" i="0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FB211E0-B017-8647-8721-27DA9136D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326" y="501820"/>
                <a:ext cx="3709349" cy="5854360"/>
              </a:xfrm>
              <a:prstGeom prst="rect">
                <a:avLst/>
              </a:prstGeom>
              <a:blipFill>
                <a:blip r:embed="rId2"/>
                <a:stretch>
                  <a:fillRect l="-12287" t="-217" r="-10580" b="-12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1389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6603"/>
            <a:ext cx="12192000" cy="6284794"/>
          </a:xfrm>
        </p:spPr>
        <p:txBody>
          <a:bodyPr>
            <a:noAutofit/>
          </a:bodyPr>
          <a:lstStyle/>
          <a:p>
            <a:r>
              <a:rPr lang="en-GB" sz="9000" i="1" dirty="0"/>
              <a:t>Equation for calculating energy stored in a stretched or compressed material obeying Hooke’s Law</a:t>
            </a:r>
            <a:endParaRPr lang="en-US" sz="9000" i="1" dirty="0"/>
          </a:p>
        </p:txBody>
      </p:sp>
    </p:spTree>
    <p:extLst>
      <p:ext uri="{BB962C8B-B14F-4D97-AF65-F5344CB8AC3E}">
        <p14:creationId xmlns:p14="http://schemas.microsoft.com/office/powerpoint/2010/main" val="35958602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4E3225-2945-9C46-9A79-7603943D282D}"/>
                  </a:ext>
                </a:extLst>
              </p:cNvPr>
              <p:cNvSpPr/>
              <p:nvPr/>
            </p:nvSpPr>
            <p:spPr>
              <a:xfrm>
                <a:off x="302525" y="462483"/>
                <a:ext cx="11586950" cy="5933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GB" sz="8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8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8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8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GB" sz="8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GB" sz="8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GB" sz="8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8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8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GB" sz="8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GB" sz="8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8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8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GB" sz="8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GB" sz="8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8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sz="8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8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4E3225-2945-9C46-9A79-7603943D2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25" y="462483"/>
                <a:ext cx="11586950" cy="5933034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6483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6603"/>
            <a:ext cx="12192000" cy="6284794"/>
          </a:xfrm>
        </p:spPr>
        <p:txBody>
          <a:bodyPr>
            <a:noAutofit/>
          </a:bodyPr>
          <a:lstStyle/>
          <a:p>
            <a:r>
              <a:rPr lang="en-GB" sz="9000" i="1" dirty="0"/>
              <a:t>Equation for calculating energy stored </a:t>
            </a:r>
            <a:r>
              <a:rPr lang="en-GB" sz="9000" b="1" i="1" dirty="0"/>
              <a:t>per unit volume </a:t>
            </a:r>
            <a:r>
              <a:rPr lang="en-GB" sz="9000" i="1" dirty="0"/>
              <a:t>for a stretched or compressed material obeying Hooke’s Law</a:t>
            </a:r>
            <a:endParaRPr lang="en-US" sz="9000" i="1" dirty="0"/>
          </a:p>
        </p:txBody>
      </p:sp>
    </p:spTree>
    <p:extLst>
      <p:ext uri="{BB962C8B-B14F-4D97-AF65-F5344CB8AC3E}">
        <p14:creationId xmlns:p14="http://schemas.microsoft.com/office/powerpoint/2010/main" val="284800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8882"/>
            <a:ext cx="12192000" cy="4160237"/>
          </a:xfrm>
        </p:spPr>
        <p:txBody>
          <a:bodyPr>
            <a:noAutofit/>
          </a:bodyPr>
          <a:lstStyle/>
          <a:p>
            <a:r>
              <a:rPr lang="en-GB" sz="10000" dirty="0"/>
              <a:t>Equation relating frequency and period of an oscillation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40489640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8118B3-2542-8F48-B086-D9419ED920FD}"/>
              </a:ext>
            </a:extLst>
          </p:cNvPr>
          <p:cNvSpPr txBox="1">
            <a:spLocks/>
          </p:cNvSpPr>
          <p:nvPr/>
        </p:nvSpPr>
        <p:spPr>
          <a:xfrm>
            <a:off x="0" y="2623782"/>
            <a:ext cx="12192000" cy="1610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i="1" dirty="0">
                <a:latin typeface="Times" pitchFamily="2" charset="0"/>
              </a:rPr>
              <a:t>½ stress × strain</a:t>
            </a:r>
            <a:endParaRPr lang="en-US" sz="12000" i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13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0109"/>
            <a:ext cx="12192000" cy="2877782"/>
          </a:xfrm>
        </p:spPr>
        <p:txBody>
          <a:bodyPr>
            <a:noAutofit/>
          </a:bodyPr>
          <a:lstStyle/>
          <a:p>
            <a:r>
              <a:rPr lang="en-GB" sz="10000" i="1" dirty="0"/>
              <a:t>Definition of </a:t>
            </a:r>
            <a:br>
              <a:rPr lang="en-GB" sz="10000" i="1" dirty="0"/>
            </a:br>
            <a:r>
              <a:rPr lang="en-GB" sz="10000" b="1" i="1" dirty="0"/>
              <a:t>WEIGHT</a:t>
            </a:r>
            <a:endParaRPr lang="en-US" sz="10000" i="1" dirty="0"/>
          </a:p>
        </p:txBody>
      </p:sp>
    </p:spTree>
    <p:extLst>
      <p:ext uri="{BB962C8B-B14F-4D97-AF65-F5344CB8AC3E}">
        <p14:creationId xmlns:p14="http://schemas.microsoft.com/office/powerpoint/2010/main" val="509289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44E535-65A9-6149-AE2E-B0E5FD02E476}"/>
                  </a:ext>
                </a:extLst>
              </p:cNvPr>
              <p:cNvSpPr/>
              <p:nvPr/>
            </p:nvSpPr>
            <p:spPr>
              <a:xfrm>
                <a:off x="893486" y="1843951"/>
                <a:ext cx="10405028" cy="3170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0" i="1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44E535-65A9-6149-AE2E-B0E5FD02E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86" y="1843951"/>
                <a:ext cx="10405028" cy="3170099"/>
              </a:xfrm>
              <a:prstGeom prst="rect">
                <a:avLst/>
              </a:prstGeom>
              <a:blipFill>
                <a:blip r:embed="rId2"/>
                <a:stretch>
                  <a:fillRect l="-4019" r="-3898" b="-2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4089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44700"/>
            <a:ext cx="12192000" cy="2768600"/>
          </a:xfrm>
        </p:spPr>
        <p:txBody>
          <a:bodyPr>
            <a:noAutofit/>
          </a:bodyPr>
          <a:lstStyle/>
          <a:p>
            <a:r>
              <a:rPr lang="en-GB" sz="10000" dirty="0"/>
              <a:t>Equation for energy of a photon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7158805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2BD0BB9-75FA-CF42-AF18-6C40B952030C}"/>
                  </a:ext>
                </a:extLst>
              </p:cNvPr>
              <p:cNvSpPr/>
              <p:nvPr/>
            </p:nvSpPr>
            <p:spPr>
              <a:xfrm>
                <a:off x="182041" y="1045431"/>
                <a:ext cx="11827918" cy="4767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0" i="1">
                          <a:latin typeface="Cambria Math" panose="02040503050406030204" pitchFamily="18" charset="0"/>
                        </a:rPr>
                        <m:t>h𝑓</m:t>
                      </m:r>
                      <m:r>
                        <a:rPr lang="en-US" sz="16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16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2BD0BB9-75FA-CF42-AF18-6C40B9520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41" y="1045431"/>
                <a:ext cx="11827918" cy="4767139"/>
              </a:xfrm>
              <a:prstGeom prst="rect">
                <a:avLst/>
              </a:prstGeom>
              <a:blipFill>
                <a:blip r:embed="rId2"/>
                <a:stretch>
                  <a:fillRect l="-2358" t="-265" r="-2251" b="-1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2382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44700"/>
            <a:ext cx="12192000" cy="2768600"/>
          </a:xfrm>
        </p:spPr>
        <p:txBody>
          <a:bodyPr>
            <a:noAutofit/>
          </a:bodyPr>
          <a:lstStyle/>
          <a:p>
            <a:r>
              <a:rPr lang="en-GB" sz="10000" dirty="0"/>
              <a:t>Photoelectric effect equation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9571004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FB08BE6-031B-474B-B3B3-8BD79D159199}"/>
                  </a:ext>
                </a:extLst>
              </p:cNvPr>
              <p:cNvSpPr/>
              <p:nvPr/>
            </p:nvSpPr>
            <p:spPr>
              <a:xfrm>
                <a:off x="-146221" y="2370730"/>
                <a:ext cx="12484443" cy="2116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0" i="1">
                          <a:latin typeface="Cambria Math" panose="02040503050406030204" pitchFamily="18" charset="0"/>
                        </a:rPr>
                        <m:t>h𝑓</m:t>
                      </m:r>
                      <m:r>
                        <a:rPr lang="en-US" sz="1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2000" i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en-US" sz="1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2000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1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FB08BE6-031B-474B-B3B3-8BD79D159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6221" y="2370730"/>
                <a:ext cx="12484443" cy="2116541"/>
              </a:xfrm>
              <a:prstGeom prst="rect">
                <a:avLst/>
              </a:prstGeom>
              <a:blipFill>
                <a:blip r:embed="rId2"/>
                <a:stretch>
                  <a:fillRect l="-2947" t="-77246" r="-9858" b="-167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7795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87377"/>
            <a:ext cx="12192000" cy="1483246"/>
          </a:xfrm>
        </p:spPr>
        <p:txBody>
          <a:bodyPr>
            <a:noAutofit/>
          </a:bodyPr>
          <a:lstStyle/>
          <a:p>
            <a:r>
              <a:rPr lang="en-GB" sz="10000" dirty="0"/>
              <a:t>de Broglie wavelength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0895072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3CB78B-8DB6-764B-BE6B-A5C971FA36BD}"/>
                  </a:ext>
                </a:extLst>
              </p:cNvPr>
              <p:cNvSpPr/>
              <p:nvPr/>
            </p:nvSpPr>
            <p:spPr>
              <a:xfrm>
                <a:off x="516973" y="838035"/>
                <a:ext cx="11158055" cy="5181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6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16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16000" i="1">
                              <a:latin typeface="Cambria Math" panose="02040503050406030204" pitchFamily="18" charset="0"/>
                            </a:rPr>
                            <m:t>𝑚𝑣</m:t>
                          </m:r>
                        </m:den>
                      </m:f>
                    </m:oMath>
                  </m:oMathPara>
                </a14:m>
                <a:endParaRPr lang="en-US" sz="16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3CB78B-8DB6-764B-BE6B-A5C971FA36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3" y="838035"/>
                <a:ext cx="11158055" cy="5181931"/>
              </a:xfrm>
              <a:prstGeom prst="rect">
                <a:avLst/>
              </a:prstGeom>
              <a:blipFill>
                <a:blip r:embed="rId2"/>
                <a:stretch>
                  <a:fillRect l="-3072" t="-489" r="-569" b="-1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8748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0109"/>
            <a:ext cx="12192000" cy="2877782"/>
          </a:xfrm>
        </p:spPr>
        <p:txBody>
          <a:bodyPr>
            <a:noAutofit/>
          </a:bodyPr>
          <a:lstStyle/>
          <a:p>
            <a:r>
              <a:rPr lang="en-GB" sz="10000" i="1" dirty="0"/>
              <a:t>Definition of </a:t>
            </a:r>
            <a:br>
              <a:rPr lang="en-GB" sz="10000" i="1" dirty="0"/>
            </a:br>
            <a:r>
              <a:rPr lang="en-GB" sz="10000" b="1" i="1" dirty="0"/>
              <a:t>Work Function</a:t>
            </a:r>
            <a:endParaRPr lang="en-US" sz="10000" i="1" dirty="0"/>
          </a:p>
        </p:txBody>
      </p:sp>
    </p:spTree>
    <p:extLst>
      <p:ext uri="{BB962C8B-B14F-4D97-AF65-F5344CB8AC3E}">
        <p14:creationId xmlns:p14="http://schemas.microsoft.com/office/powerpoint/2010/main" val="119210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32E57D-93E7-0E4F-AC7D-6102F8F34978}"/>
                  </a:ext>
                </a:extLst>
              </p:cNvPr>
              <p:cNvSpPr/>
              <p:nvPr/>
            </p:nvSpPr>
            <p:spPr>
              <a:xfrm>
                <a:off x="0" y="501820"/>
                <a:ext cx="12192000" cy="5854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32E57D-93E7-0E4F-AC7D-6102F8F34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1820"/>
                <a:ext cx="12192000" cy="5854360"/>
              </a:xfrm>
              <a:prstGeom prst="rect">
                <a:avLst/>
              </a:prstGeom>
              <a:blipFill>
                <a:blip r:embed="rId2"/>
                <a:stretch>
                  <a:fillRect t="-217" b="-12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861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D8FCB22-486B-A049-AABE-387A0CA824C9}"/>
                  </a:ext>
                </a:extLst>
              </p:cNvPr>
              <p:cNvSpPr/>
              <p:nvPr/>
            </p:nvSpPr>
            <p:spPr>
              <a:xfrm>
                <a:off x="0" y="781336"/>
                <a:ext cx="12192000" cy="5940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7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7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7000" b="1" dirty="0">
                    <a:latin typeface="Times" pitchFamily="2" charset="0"/>
                  </a:rPr>
                  <a:t> = the minimum amount of energy needed to release an electron from the surface of a metal </a:t>
                </a:r>
                <a:endParaRPr lang="en-GB" sz="7000" dirty="0"/>
              </a:p>
              <a:p>
                <a:pPr algn="ctr"/>
                <a:r>
                  <a:rPr lang="en-GB" sz="10000" dirty="0"/>
                  <a:t>𝜙=</a:t>
                </a:r>
                <a:r>
                  <a:rPr lang="en-GB" sz="10000" dirty="0" err="1"/>
                  <a:t>ℎ</a:t>
                </a:r>
                <a:r>
                  <a:rPr lang="en-GB" sz="10000" dirty="0"/>
                  <a:t>𝑓</a:t>
                </a:r>
                <a:r>
                  <a:rPr lang="en-GB" sz="10000" baseline="-25000" dirty="0"/>
                  <a:t>0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D8FCB22-486B-A049-AABE-387A0CA82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81336"/>
                <a:ext cx="12192000" cy="5940088"/>
              </a:xfrm>
              <a:prstGeom prst="rect">
                <a:avLst/>
              </a:prstGeom>
              <a:blipFill>
                <a:blip r:embed="rId2"/>
                <a:stretch>
                  <a:fillRect l="-104" t="-3419" r="-187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2628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0109"/>
            <a:ext cx="12192000" cy="2877782"/>
          </a:xfrm>
        </p:spPr>
        <p:txBody>
          <a:bodyPr>
            <a:noAutofit/>
          </a:bodyPr>
          <a:lstStyle/>
          <a:p>
            <a:r>
              <a:rPr lang="en-GB" sz="10000" i="1" dirty="0"/>
              <a:t>Definition of </a:t>
            </a:r>
            <a:br>
              <a:rPr lang="en-GB" sz="10000" i="1" dirty="0"/>
            </a:br>
            <a:r>
              <a:rPr lang="en-GB" sz="10000" b="1" i="1" dirty="0"/>
              <a:t>Stopping Potential</a:t>
            </a:r>
            <a:endParaRPr lang="en-US" sz="10000" i="1" dirty="0"/>
          </a:p>
        </p:txBody>
      </p:sp>
    </p:spTree>
    <p:extLst>
      <p:ext uri="{BB962C8B-B14F-4D97-AF65-F5344CB8AC3E}">
        <p14:creationId xmlns:p14="http://schemas.microsoft.com/office/powerpoint/2010/main" val="27516687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BAD63-3AF7-3A4C-ADFB-0F0E91169893}"/>
              </a:ext>
            </a:extLst>
          </p:cNvPr>
          <p:cNvSpPr/>
          <p:nvPr/>
        </p:nvSpPr>
        <p:spPr>
          <a:xfrm>
            <a:off x="1" y="305068"/>
            <a:ext cx="121919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000" dirty="0">
                <a:latin typeface="Times" pitchFamily="2" charset="0"/>
              </a:rPr>
              <a:t>Stopping potential, 𝑉</a:t>
            </a:r>
            <a:r>
              <a:rPr lang="en-GB" sz="7000" baseline="-25000" dirty="0">
                <a:latin typeface="Times" pitchFamily="2" charset="0"/>
              </a:rPr>
              <a:t>𝑠</a:t>
            </a:r>
            <a:r>
              <a:rPr lang="en-GB" sz="7000" dirty="0">
                <a:latin typeface="Times" pitchFamily="2" charset="0"/>
              </a:rPr>
              <a:t> is the potential difference needed to stop the fastest moving electron in a photocell experiment</a:t>
            </a:r>
          </a:p>
          <a:p>
            <a:pPr algn="ctr"/>
            <a:endParaRPr lang="en-GB" sz="2000" dirty="0">
              <a:latin typeface="Times" pitchFamily="2" charset="0"/>
            </a:endParaRPr>
          </a:p>
          <a:p>
            <a:pPr algn="ctr"/>
            <a:r>
              <a:rPr lang="en-GB" sz="10000" i="1" dirty="0" err="1">
                <a:effectLst/>
                <a:latin typeface="Times" pitchFamily="2" charset="0"/>
              </a:rPr>
              <a:t>E</a:t>
            </a:r>
            <a:r>
              <a:rPr lang="en-GB" sz="10000" i="1" baseline="-25000" dirty="0" err="1">
                <a:effectLst/>
                <a:latin typeface="Times" pitchFamily="2" charset="0"/>
              </a:rPr>
              <a:t>k</a:t>
            </a:r>
            <a:r>
              <a:rPr lang="en-GB" sz="10000" i="1" baseline="-25000" dirty="0">
                <a:effectLst/>
                <a:latin typeface="Times" pitchFamily="2" charset="0"/>
              </a:rPr>
              <a:t>(max) </a:t>
            </a:r>
            <a:r>
              <a:rPr lang="en-GB" sz="10000" i="1" dirty="0">
                <a:effectLst/>
                <a:latin typeface="Times" pitchFamily="2" charset="0"/>
              </a:rPr>
              <a:t>= eV</a:t>
            </a:r>
            <a:r>
              <a:rPr lang="en-GB" sz="10000" i="1" baseline="-25000" dirty="0">
                <a:latin typeface="Times" pitchFamily="2" charset="0"/>
              </a:rPr>
              <a:t>s</a:t>
            </a:r>
            <a:endParaRPr lang="en-GB" sz="10000" i="1" baseline="-25000" dirty="0"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743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0109"/>
            <a:ext cx="12192000" cy="2877782"/>
          </a:xfrm>
        </p:spPr>
        <p:txBody>
          <a:bodyPr>
            <a:noAutofit/>
          </a:bodyPr>
          <a:lstStyle/>
          <a:p>
            <a:r>
              <a:rPr lang="en-GB" sz="10000" i="1" dirty="0"/>
              <a:t>Definition of </a:t>
            </a:r>
            <a:br>
              <a:rPr lang="en-GB" sz="10000" i="1" dirty="0"/>
            </a:br>
            <a:r>
              <a:rPr lang="en-GB" sz="10000" b="1" i="1" dirty="0"/>
              <a:t>Specific Charge</a:t>
            </a:r>
            <a:endParaRPr lang="en-US" sz="10000" i="1" dirty="0"/>
          </a:p>
        </p:txBody>
      </p:sp>
    </p:spTree>
    <p:extLst>
      <p:ext uri="{BB962C8B-B14F-4D97-AF65-F5344CB8AC3E}">
        <p14:creationId xmlns:p14="http://schemas.microsoft.com/office/powerpoint/2010/main" val="2753757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D1C6B5-5B07-8D49-BA00-858BCB51734E}"/>
                  </a:ext>
                </a:extLst>
              </p:cNvPr>
              <p:cNvSpPr/>
              <p:nvPr/>
            </p:nvSpPr>
            <p:spPr>
              <a:xfrm>
                <a:off x="4646725" y="501820"/>
                <a:ext cx="2898550" cy="585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0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0" i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D1C6B5-5B07-8D49-BA00-858BCB517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725" y="501820"/>
                <a:ext cx="2898550" cy="5854360"/>
              </a:xfrm>
              <a:prstGeom prst="rect">
                <a:avLst/>
              </a:prstGeom>
              <a:blipFill>
                <a:blip r:embed="rId2"/>
                <a:stretch>
                  <a:fillRect l="-16594" t="-2169" r="-16594" b="-8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6242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6201"/>
            <a:ext cx="12192000" cy="4165599"/>
          </a:xfrm>
        </p:spPr>
        <p:txBody>
          <a:bodyPr>
            <a:noAutofit/>
          </a:bodyPr>
          <a:lstStyle/>
          <a:p>
            <a:r>
              <a:rPr lang="en-GB" sz="10000" dirty="0"/>
              <a:t>Equation relating current, charge, and time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0054298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665011-73BD-794C-B54E-45B92B8FDAF0}"/>
                  </a:ext>
                </a:extLst>
              </p:cNvPr>
              <p:cNvSpPr/>
              <p:nvPr/>
            </p:nvSpPr>
            <p:spPr>
              <a:xfrm>
                <a:off x="1566106" y="491786"/>
                <a:ext cx="9059788" cy="5874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00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665011-73BD-794C-B54E-45B92B8FD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106" y="491786"/>
                <a:ext cx="9059788" cy="5874429"/>
              </a:xfrm>
              <a:prstGeom prst="rect">
                <a:avLst/>
              </a:prstGeom>
              <a:blipFill>
                <a:blip r:embed="rId2"/>
                <a:stretch>
                  <a:fillRect l="-4615" t="-2160" r="-6573" b="-1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27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92467"/>
            <a:ext cx="12192000" cy="2673066"/>
          </a:xfrm>
        </p:spPr>
        <p:txBody>
          <a:bodyPr>
            <a:noAutofit/>
          </a:bodyPr>
          <a:lstStyle/>
          <a:p>
            <a:r>
              <a:rPr lang="en-GB" sz="10000" dirty="0"/>
              <a:t>Equation relating </a:t>
            </a:r>
            <a:r>
              <a:rPr lang="en-GB" sz="10000" dirty="0" err="1"/>
              <a:t>p.d</a:t>
            </a:r>
            <a:r>
              <a:rPr lang="en-GB" sz="10000" dirty="0"/>
              <a:t>., work done, and charge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1841811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46C1B4-9FF7-C340-9BF4-5D20AEE23FC8}"/>
                  </a:ext>
                </a:extLst>
              </p:cNvPr>
              <p:cNvSpPr/>
              <p:nvPr/>
            </p:nvSpPr>
            <p:spPr>
              <a:xfrm>
                <a:off x="1649751" y="272655"/>
                <a:ext cx="8892499" cy="6312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46C1B4-9FF7-C340-9BF4-5D20AEE23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751" y="272655"/>
                <a:ext cx="8892499" cy="6312690"/>
              </a:xfrm>
              <a:prstGeom prst="rect">
                <a:avLst/>
              </a:prstGeom>
              <a:blipFill>
                <a:blip r:embed="rId2"/>
                <a:stretch>
                  <a:fillRect l="-4850" r="-3709" b="-15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3522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0109"/>
            <a:ext cx="12192000" cy="2877782"/>
          </a:xfrm>
        </p:spPr>
        <p:txBody>
          <a:bodyPr>
            <a:noAutofit/>
          </a:bodyPr>
          <a:lstStyle/>
          <a:p>
            <a:r>
              <a:rPr lang="en-GB" sz="10000" i="1" dirty="0"/>
              <a:t>Definition of </a:t>
            </a:r>
            <a:br>
              <a:rPr lang="en-GB" sz="10000" i="1" dirty="0"/>
            </a:br>
            <a:r>
              <a:rPr lang="en-GB" sz="10000" b="1" i="1" dirty="0"/>
              <a:t>the VOLT</a:t>
            </a:r>
            <a:endParaRPr lang="en-US" sz="10000" i="1" dirty="0"/>
          </a:p>
        </p:txBody>
      </p:sp>
    </p:spTree>
    <p:extLst>
      <p:ext uri="{BB962C8B-B14F-4D97-AF65-F5344CB8AC3E}">
        <p14:creationId xmlns:p14="http://schemas.microsoft.com/office/powerpoint/2010/main" val="150904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014948"/>
          </a:xfrm>
        </p:spPr>
        <p:txBody>
          <a:bodyPr>
            <a:noAutofit/>
          </a:bodyPr>
          <a:lstStyle/>
          <a:p>
            <a:r>
              <a:rPr lang="en-GB" sz="10000" dirty="0"/>
              <a:t>Equation for finding the frequency of the first harmonic for stationary waves on a string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3696249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01025"/>
            <a:ext cx="12192000" cy="1455951"/>
          </a:xfrm>
        </p:spPr>
        <p:txBody>
          <a:bodyPr>
            <a:noAutofit/>
          </a:bodyPr>
          <a:lstStyle/>
          <a:p>
            <a:r>
              <a:rPr lang="en-GB" sz="10000" i="1" dirty="0"/>
              <a:t>1 joule per coulomb</a:t>
            </a:r>
            <a:endParaRPr lang="en-US" sz="10000" i="1" dirty="0"/>
          </a:p>
        </p:txBody>
      </p:sp>
    </p:spTree>
    <p:extLst>
      <p:ext uri="{BB962C8B-B14F-4D97-AF65-F5344CB8AC3E}">
        <p14:creationId xmlns:p14="http://schemas.microsoft.com/office/powerpoint/2010/main" val="9241677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92467"/>
            <a:ext cx="12192000" cy="2673066"/>
          </a:xfrm>
        </p:spPr>
        <p:txBody>
          <a:bodyPr>
            <a:noAutofit/>
          </a:bodyPr>
          <a:lstStyle/>
          <a:p>
            <a:r>
              <a:rPr lang="en-GB" sz="10000" dirty="0"/>
              <a:t>Equation relating </a:t>
            </a:r>
            <a:r>
              <a:rPr lang="en-GB" sz="10000" dirty="0" err="1"/>
              <a:t>p.d</a:t>
            </a:r>
            <a:r>
              <a:rPr lang="en-GB" sz="10000" dirty="0"/>
              <a:t>., current, and resistance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40762309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096F4C0-1F69-BC48-83D8-0FF69CBDA684}"/>
                  </a:ext>
                </a:extLst>
              </p:cNvPr>
              <p:cNvSpPr/>
              <p:nvPr/>
            </p:nvSpPr>
            <p:spPr>
              <a:xfrm>
                <a:off x="1577327" y="1843951"/>
                <a:ext cx="9037346" cy="3170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0" i="1">
                          <a:latin typeface="Cambria Math" panose="02040503050406030204" pitchFamily="18" charset="0"/>
                        </a:rPr>
                        <m:t>𝐼𝑅</m:t>
                      </m:r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096F4C0-1F69-BC48-83D8-0FF69CBDA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327" y="1843951"/>
                <a:ext cx="9037346" cy="3170099"/>
              </a:xfrm>
              <a:prstGeom prst="rect">
                <a:avLst/>
              </a:prstGeom>
              <a:blipFill>
                <a:blip r:embed="rId2"/>
                <a:stretch>
                  <a:fillRect l="-4769" t="-5179" r="-3787" b="-34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6600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92467"/>
            <a:ext cx="12192000" cy="2673066"/>
          </a:xfrm>
        </p:spPr>
        <p:txBody>
          <a:bodyPr>
            <a:noAutofit/>
          </a:bodyPr>
          <a:lstStyle/>
          <a:p>
            <a:r>
              <a:rPr lang="en-GB" sz="10000" dirty="0"/>
              <a:t>Equation defining resistivity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41688784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BA6469B-B206-D84F-92AD-B33050E8B942}"/>
                  </a:ext>
                </a:extLst>
              </p:cNvPr>
              <p:cNvSpPr/>
              <p:nvPr/>
            </p:nvSpPr>
            <p:spPr>
              <a:xfrm>
                <a:off x="1154166" y="491818"/>
                <a:ext cx="9883668" cy="5874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r>
                        <a:rPr lang="en-US" sz="20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0" i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0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𝑅𝐴</m:t>
                          </m:r>
                        </m:num>
                        <m:den>
                          <m:r>
                            <a:rPr lang="en-US" sz="200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sz="20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BA6469B-B206-D84F-92AD-B33050E8B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66" y="491818"/>
                <a:ext cx="9883668" cy="5874365"/>
              </a:xfrm>
              <a:prstGeom prst="rect">
                <a:avLst/>
              </a:prstGeom>
              <a:blipFill>
                <a:blip r:embed="rId2"/>
                <a:stretch>
                  <a:fillRect l="-4493" t="-216" r="-4108" b="-1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6648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78246"/>
            <a:ext cx="12192000" cy="4301509"/>
          </a:xfrm>
        </p:spPr>
        <p:txBody>
          <a:bodyPr>
            <a:noAutofit/>
          </a:bodyPr>
          <a:lstStyle/>
          <a:p>
            <a:r>
              <a:rPr lang="en-GB" sz="10000" dirty="0"/>
              <a:t>Equation for calculating total resistance of resistors in series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68134438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05F172-7164-124E-AE86-F639511B9B82}"/>
                  </a:ext>
                </a:extLst>
              </p:cNvPr>
              <p:cNvSpPr/>
              <p:nvPr/>
            </p:nvSpPr>
            <p:spPr>
              <a:xfrm>
                <a:off x="-197229" y="2613392"/>
                <a:ext cx="12586458" cy="1631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000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0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0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0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0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0000" i="0">
                          <a:latin typeface="Cambria Math" panose="02040503050406030204" pitchFamily="18" charset="0"/>
                        </a:rPr>
                        <m:t>… </m:t>
                      </m:r>
                    </m:oMath>
                  </m:oMathPara>
                </a14:m>
                <a:endParaRPr lang="en-US" sz="10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05F172-7164-124E-AE86-F639511B9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7229" y="2613392"/>
                <a:ext cx="12586458" cy="1631216"/>
              </a:xfrm>
              <a:prstGeom prst="rect">
                <a:avLst/>
              </a:prstGeom>
              <a:blipFill>
                <a:blip r:embed="rId2"/>
                <a:stretch>
                  <a:fillRect l="-907" t="-3876" r="-2621" b="-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85890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78246"/>
            <a:ext cx="12192000" cy="4301509"/>
          </a:xfrm>
        </p:spPr>
        <p:txBody>
          <a:bodyPr>
            <a:noAutofit/>
          </a:bodyPr>
          <a:lstStyle/>
          <a:p>
            <a:r>
              <a:rPr lang="en-GB" sz="10000" dirty="0"/>
              <a:t>Equation for calculating total resistance of resistors in parallel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6137767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FA8E2BA-42DA-2D46-8607-83D4F39123F7}"/>
                  </a:ext>
                </a:extLst>
              </p:cNvPr>
              <p:cNvSpPr/>
              <p:nvPr/>
            </p:nvSpPr>
            <p:spPr>
              <a:xfrm>
                <a:off x="1931880" y="0"/>
                <a:ext cx="8328241" cy="1982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60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6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6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6000" i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FA8E2BA-42DA-2D46-8607-83D4F3912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80" y="0"/>
                <a:ext cx="8328241" cy="1982659"/>
              </a:xfrm>
              <a:prstGeom prst="rect">
                <a:avLst/>
              </a:prstGeom>
              <a:blipFill>
                <a:blip r:embed="rId2"/>
                <a:stretch>
                  <a:fillRect l="-457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E717E7-B5BC-9945-8395-9BB820AC9A88}"/>
                  </a:ext>
                </a:extLst>
              </p:cNvPr>
              <p:cNvSpPr/>
              <p:nvPr/>
            </p:nvSpPr>
            <p:spPr>
              <a:xfrm>
                <a:off x="1104473" y="4694907"/>
                <a:ext cx="9983054" cy="2163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6000" i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60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6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60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</m:e>
                          </m:d>
                        </m:e>
                        <m:sup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E717E7-B5BC-9945-8395-9BB820AC9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473" y="4694907"/>
                <a:ext cx="9983054" cy="2163093"/>
              </a:xfrm>
              <a:prstGeom prst="rect">
                <a:avLst/>
              </a:prstGeom>
              <a:blipFill>
                <a:blip r:embed="rId3"/>
                <a:stretch>
                  <a:fillRect l="-254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FAE1D3F-30D7-D34A-B82D-F267D17BA4AA}"/>
              </a:ext>
            </a:extLst>
          </p:cNvPr>
          <p:cNvSpPr txBox="1"/>
          <p:nvPr/>
        </p:nvSpPr>
        <p:spPr>
          <a:xfrm>
            <a:off x="5564875" y="2613392"/>
            <a:ext cx="10622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i="1" dirty="0">
                <a:latin typeface="Times" pitchFamily="2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6302516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5C8E-A040-3B47-886F-30AF1CD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78246"/>
            <a:ext cx="12192000" cy="4301509"/>
          </a:xfrm>
        </p:spPr>
        <p:txBody>
          <a:bodyPr>
            <a:noAutofit/>
          </a:bodyPr>
          <a:lstStyle/>
          <a:p>
            <a:r>
              <a:rPr lang="en-GB" sz="10000" dirty="0"/>
              <a:t>Three equations for electrical power in a circuit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996488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1392</Words>
  <Application>Microsoft Macintosh PowerPoint</Application>
  <PresentationFormat>Widescreen</PresentationFormat>
  <Paragraphs>246</Paragraphs>
  <Slides>215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215</vt:i4>
      </vt:variant>
    </vt:vector>
  </HeadingPairs>
  <TitlesOfParts>
    <vt:vector size="224" baseType="lpstr">
      <vt:lpstr>Arial Unicode MS</vt:lpstr>
      <vt:lpstr>Arial</vt:lpstr>
      <vt:lpstr>Calibri</vt:lpstr>
      <vt:lpstr>Calibri Light</vt:lpstr>
      <vt:lpstr>Cambria Math</vt:lpstr>
      <vt:lpstr>Helvetica</vt:lpstr>
      <vt:lpstr>Times</vt:lpstr>
      <vt:lpstr>Times New Roman</vt:lpstr>
      <vt:lpstr>Office Theme</vt:lpstr>
      <vt:lpstr>Equation relating speed, frequency, and wavelength of a wave  </vt:lpstr>
      <vt:lpstr>PowerPoint Presentation</vt:lpstr>
      <vt:lpstr>Definition of  PERIOD (T)</vt:lpstr>
      <vt:lpstr>Time taken for one complete oscillation (measured in seconds)</vt:lpstr>
      <vt:lpstr>Definition of  FREQUENCY (f)</vt:lpstr>
      <vt:lpstr>Number of complete oscillations per second</vt:lpstr>
      <vt:lpstr>Equation relating frequency and period of an oscillation</vt:lpstr>
      <vt:lpstr>PowerPoint Presentation</vt:lpstr>
      <vt:lpstr>Equation for finding the frequency of the first harmonic for stationary waves on a string</vt:lpstr>
      <vt:lpstr>PowerPoint Presentation</vt:lpstr>
      <vt:lpstr>Equation for the double slit experiment, relating fringe separation, slit spacing, distance from screen, and wavelength of light.</vt:lpstr>
      <vt:lpstr>PowerPoint Presentation</vt:lpstr>
      <vt:lpstr>Equation for diffraction grating</vt:lpstr>
      <vt:lpstr>PowerPoint Presentation</vt:lpstr>
      <vt:lpstr>Formula for refractive index of a substance</vt:lpstr>
      <vt:lpstr>PowerPoint Presentation</vt:lpstr>
      <vt:lpstr>Law of Refraction</vt:lpstr>
      <vt:lpstr>PowerPoint Presentation</vt:lpstr>
      <vt:lpstr>Critical Angle</vt:lpstr>
      <vt:lpstr>PowerPoint Presentation</vt:lpstr>
      <vt:lpstr>Moment of a Force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Equations of motion for uniform acceleration (the “suvat” equations)</vt:lpstr>
      <vt:lpstr>PowerPoint Presentation</vt:lpstr>
      <vt:lpstr>Equation relating force, mass, and acceleration</vt:lpstr>
      <vt:lpstr>PowerPoint Presentation</vt:lpstr>
      <vt:lpstr>Definition of  momentum (p)</vt:lpstr>
      <vt:lpstr>momentum = mass × velocity  p = mv </vt:lpstr>
      <vt:lpstr>Definition of  impulse</vt:lpstr>
      <vt:lpstr>PowerPoint Presentation</vt:lpstr>
      <vt:lpstr>Equation relating force, momentum, and time in words</vt:lpstr>
      <vt:lpstr>PowerPoint Presentation</vt:lpstr>
      <vt:lpstr>Equation relating force, momentum, and time in symbols</vt:lpstr>
      <vt:lpstr>PowerPoint Presentation</vt:lpstr>
      <vt:lpstr>Equation relating work done, force, and distance</vt:lpstr>
      <vt:lpstr>PowerPoint Presentation</vt:lpstr>
      <vt:lpstr>Equation for kinetic energy</vt:lpstr>
      <vt:lpstr>PowerPoint Presentation</vt:lpstr>
      <vt:lpstr>Equation for gravitational potential energy</vt:lpstr>
      <vt:lpstr>PowerPoint Presentation</vt:lpstr>
      <vt:lpstr>Definition of  POWER in words</vt:lpstr>
      <vt:lpstr>Power is the rate of conversion of energy</vt:lpstr>
      <vt:lpstr>Definition of  POWER (P) in symbols</vt:lpstr>
      <vt:lpstr>PowerPoint Presentation</vt:lpstr>
      <vt:lpstr>Equation relating power, force, and velocity</vt:lpstr>
      <vt:lpstr>PowerPoint Presentation</vt:lpstr>
      <vt:lpstr>Definition of  EFFICIENCY</vt:lpstr>
      <vt:lpstr>PowerPoint Presentation</vt:lpstr>
      <vt:lpstr>Definition of  DENSITY</vt:lpstr>
      <vt:lpstr>PowerPoint Presentation</vt:lpstr>
      <vt:lpstr>Hooke’s Law</vt:lpstr>
      <vt:lpstr>PowerPoint Presentation</vt:lpstr>
      <vt:lpstr>Young Modulus</vt:lpstr>
      <vt:lpstr>PowerPoint Presentation</vt:lpstr>
      <vt:lpstr>Tensile Stress</vt:lpstr>
      <vt:lpstr>PowerPoint Presentation</vt:lpstr>
      <vt:lpstr>Tensile Stress</vt:lpstr>
      <vt:lpstr>PowerPoint Presentation</vt:lpstr>
      <vt:lpstr>Equation for calculating energy stored in a stretched or compressed material obeying Hooke’s Law</vt:lpstr>
      <vt:lpstr>PowerPoint Presentation</vt:lpstr>
      <vt:lpstr>Equation for calculating energy stored per unit volume for a stretched or compressed material obeying Hooke’s Law</vt:lpstr>
      <vt:lpstr>PowerPoint Presentation</vt:lpstr>
      <vt:lpstr>Definition of  WEIGHT</vt:lpstr>
      <vt:lpstr>PowerPoint Presentation</vt:lpstr>
      <vt:lpstr>Equation for energy of a photon</vt:lpstr>
      <vt:lpstr>PowerPoint Presentation</vt:lpstr>
      <vt:lpstr>Photoelectric effect equation</vt:lpstr>
      <vt:lpstr>PowerPoint Presentation</vt:lpstr>
      <vt:lpstr>de Broglie wavelength</vt:lpstr>
      <vt:lpstr>PowerPoint Presentation</vt:lpstr>
      <vt:lpstr>Definition of  Work Function</vt:lpstr>
      <vt:lpstr>PowerPoint Presentation</vt:lpstr>
      <vt:lpstr>Definition of  Stopping Potential</vt:lpstr>
      <vt:lpstr>PowerPoint Presentation</vt:lpstr>
      <vt:lpstr>Definition of  Specific Charge</vt:lpstr>
      <vt:lpstr>PowerPoint Presentation</vt:lpstr>
      <vt:lpstr>Equation relating current, charge, and time</vt:lpstr>
      <vt:lpstr>PowerPoint Presentation</vt:lpstr>
      <vt:lpstr>Equation relating p.d., work done, and charge</vt:lpstr>
      <vt:lpstr>PowerPoint Presentation</vt:lpstr>
      <vt:lpstr>Definition of  the VOLT</vt:lpstr>
      <vt:lpstr>1 joule per coulomb</vt:lpstr>
      <vt:lpstr>Equation relating p.d., current, and resistance</vt:lpstr>
      <vt:lpstr>PowerPoint Presentation</vt:lpstr>
      <vt:lpstr>Equation defining resistivity</vt:lpstr>
      <vt:lpstr>PowerPoint Presentation</vt:lpstr>
      <vt:lpstr>Equation for calculating total resistance of resistors in series</vt:lpstr>
      <vt:lpstr>PowerPoint Presentation</vt:lpstr>
      <vt:lpstr>Equation for calculating total resistance of resistors in parallel</vt:lpstr>
      <vt:lpstr>PowerPoint Presentation</vt:lpstr>
      <vt:lpstr>Three equations for electrical power in a circuit</vt:lpstr>
      <vt:lpstr>PowerPoint Presentation</vt:lpstr>
      <vt:lpstr>Equation relating p.d. and current to the total energy transferred by a component in a time, t.</vt:lpstr>
      <vt:lpstr>PowerPoint Presentation</vt:lpstr>
      <vt:lpstr>Definition of  electromotive force (emf) in words and symbols</vt:lpstr>
      <vt:lpstr>PowerPoint Presentation</vt:lpstr>
      <vt:lpstr>Equation relating emf of a power supply, its internal resistance and the external resistance in a circuit</vt:lpstr>
      <vt:lpstr>PowerPoint Presentation</vt:lpstr>
      <vt:lpstr>Equation relating emf of a power supply, its internal resistance, the current through the circuit, and the p.d. across the external components</vt:lpstr>
      <vt:lpstr>PowerPoint Presentation</vt:lpstr>
      <vt:lpstr>Equation defining angular speed</vt:lpstr>
      <vt:lpstr>PowerPoint Presentation</vt:lpstr>
      <vt:lpstr>Equation relating angular speed to frequency of orbit</vt:lpstr>
      <vt:lpstr>PowerPoint Presentation</vt:lpstr>
      <vt:lpstr>Equation relating angular speed to period of orbit</vt:lpstr>
      <vt:lpstr>PowerPoint Presentation</vt:lpstr>
      <vt:lpstr>Equation relating angular speed to linear velocity and radius of orbit</vt:lpstr>
      <vt:lpstr>PowerPoint Presentation</vt:lpstr>
      <vt:lpstr>Equation for centripetal force</vt:lpstr>
      <vt:lpstr>PowerPoint Presentation</vt:lpstr>
      <vt:lpstr>Equations for centripetal acceleration</vt:lpstr>
      <vt:lpstr>PowerPoint Presentation</vt:lpstr>
      <vt:lpstr>Criteria for  Simple Harmonic Motion (SHM)</vt:lpstr>
      <vt:lpstr>Acceleration is proportion to the displacement, and always directed in the opposite direction, towards the equilibrium position</vt:lpstr>
      <vt:lpstr>Equation relating acceleration and angular frequency in SHM</vt:lpstr>
      <vt:lpstr>PowerPoint Presentation</vt:lpstr>
      <vt:lpstr>Equation for displacement in SHM</vt:lpstr>
      <vt:lpstr>PowerPoint Presentation</vt:lpstr>
      <vt:lpstr>Equation for speed in SHM</vt:lpstr>
      <vt:lpstr>PowerPoint Presentation</vt:lpstr>
      <vt:lpstr>Equation for maximum speed in SHM</vt:lpstr>
      <vt:lpstr>PowerPoint Presentation</vt:lpstr>
      <vt:lpstr>Equation for maximum acceleration in SHM</vt:lpstr>
      <vt:lpstr>PowerPoint Presentation</vt:lpstr>
      <vt:lpstr>Equation for period of SHM in a mass-spring system</vt:lpstr>
      <vt:lpstr>PowerPoint Presentation</vt:lpstr>
      <vt:lpstr>Equation for period of SHM of a simple pendulum</vt:lpstr>
      <vt:lpstr>PowerPoint Presentation</vt:lpstr>
      <vt:lpstr>Definition of specific heat capacity</vt:lpstr>
      <vt:lpstr>Definition of specific latent heat of fusion</vt:lpstr>
      <vt:lpstr>Definition of specific latent heat of vaporisation</vt:lpstr>
      <vt:lpstr>Energy needed to change temperature of a substance</vt:lpstr>
      <vt:lpstr>PowerPoint Presentation</vt:lpstr>
      <vt:lpstr>Energy needed to change state of a substance</vt:lpstr>
      <vt:lpstr>PowerPoint Presentation</vt:lpstr>
      <vt:lpstr>Gas Law with Boltzmann  Constant</vt:lpstr>
      <vt:lpstr>PowerPoint Presentation</vt:lpstr>
      <vt:lpstr>Gas Law with molar gas constant</vt:lpstr>
      <vt:lpstr>PowerPoint Presentation</vt:lpstr>
      <vt:lpstr>Kinetic Theory Equation</vt:lpstr>
      <vt:lpstr>PowerPoint Presentation</vt:lpstr>
      <vt:lpstr>Kinetic Energy of a Gas Molecule</vt:lpstr>
      <vt:lpstr>PowerPoint Presentation</vt:lpstr>
      <vt:lpstr>Relationship between Pressure, Temperature, and Volume</vt:lpstr>
      <vt:lpstr>PowerPoint Presentation</vt:lpstr>
      <vt:lpstr>Gravitational force between two masses</vt:lpstr>
      <vt:lpstr>PowerPoint Presentation</vt:lpstr>
      <vt:lpstr>Word definition of gravitational field strength</vt:lpstr>
      <vt:lpstr>Force per unit mass</vt:lpstr>
      <vt:lpstr>Equation defining of gravitational field strength</vt:lpstr>
      <vt:lpstr>PowerPoint Presentation</vt:lpstr>
      <vt:lpstr>PowerPoint Presentation</vt:lpstr>
      <vt:lpstr>PowerPoint Presentation</vt:lpstr>
      <vt:lpstr>Work done in moving a mass in a gravitational field</vt:lpstr>
      <vt:lpstr>PowerPoint Presentation</vt:lpstr>
      <vt:lpstr>Word definition of gravitational potential</vt:lpstr>
      <vt:lpstr>PowerPoint Presentation</vt:lpstr>
      <vt:lpstr>Equation for gravitational potential</vt:lpstr>
      <vt:lpstr>PowerPoint Presentation</vt:lpstr>
      <vt:lpstr>PowerPoint Presentation</vt:lpstr>
      <vt:lpstr>PowerPoint Presentation</vt:lpstr>
      <vt:lpstr>Equation relating gravitational field strength and gravitational potential</vt:lpstr>
      <vt:lpstr>PowerPoint Presentation</vt:lpstr>
      <vt:lpstr>Equation for escape velocity</vt:lpstr>
      <vt:lpstr>PowerPoint Presentation</vt:lpstr>
      <vt:lpstr>Equation relating period of satellite orbit to radius of orbit</vt:lpstr>
      <vt:lpstr>PowerPoint Presentation</vt:lpstr>
      <vt:lpstr>Equation for gravitational potential energy in a radial field</vt:lpstr>
      <vt:lpstr>PowerPoint Presentation</vt:lpstr>
      <vt:lpstr>force between two point charges</vt:lpstr>
      <vt:lpstr>PowerPoint Presentation</vt:lpstr>
      <vt:lpstr>Word definition of electric field strength</vt:lpstr>
      <vt:lpstr>Force per unit charge</vt:lpstr>
      <vt:lpstr>definition of electric field strength in symbols</vt:lpstr>
      <vt:lpstr>PowerPoint Presentation</vt:lpstr>
      <vt:lpstr>Formula for electric field strength between two parallel plates</vt:lpstr>
      <vt:lpstr>PowerPoint Presentation</vt:lpstr>
      <vt:lpstr>definition of uniform field</vt:lpstr>
      <vt:lpstr>Field strength and direction same at all points</vt:lpstr>
      <vt:lpstr>Work done in moving a charge in an electric field</vt:lpstr>
      <vt:lpstr>PowerPoint Presentation</vt:lpstr>
      <vt:lpstr>Equation for field strength for a radial field</vt:lpstr>
      <vt:lpstr>PowerPoint Presentation</vt:lpstr>
      <vt:lpstr>Equation for electric potential</vt:lpstr>
      <vt:lpstr>PowerPoint Presentation</vt:lpstr>
      <vt:lpstr>Equation relating electric field strength and electric potential</vt:lpstr>
      <vt:lpstr>PowerPoint Presentation</vt:lpstr>
      <vt:lpstr>Equation for electric potential energy at a point in a radial field</vt:lpstr>
      <vt:lpstr>PowerPoint Presentation</vt:lpstr>
      <vt:lpstr>Equation relating capacitance, charge, and voltage</vt:lpstr>
      <vt:lpstr>PowerPoint Presentation</vt:lpstr>
      <vt:lpstr>Equation relating capacitance to area of plates, separation of plates, and permittivity of  dielectric</vt:lpstr>
      <vt:lpstr>PowerPoint Presentation</vt:lpstr>
      <vt:lpstr>Energy stored in a capacitor</vt:lpstr>
      <vt:lpstr>PowerPoint Presentation</vt:lpstr>
      <vt:lpstr>Equations describing discharging a capacitor</vt:lpstr>
      <vt:lpstr>PowerPoint Presentation</vt:lpstr>
      <vt:lpstr>Equations describing charging up a capacitor</vt:lpstr>
      <vt:lpstr>PowerPoint Presentation</vt:lpstr>
      <vt:lpstr>Word definition of the time constant for a resistor-capacitor (RC) circuit</vt:lpstr>
      <vt:lpstr>Time taken for the charge or potential difference or current to fall to 1/e of its original value for a discharging capacitor</vt:lpstr>
      <vt:lpstr>Equation for calculating time constant for a discharging capacitor</vt:lpstr>
      <vt:lpstr>PowerPoint Presentation</vt:lpstr>
      <vt:lpstr>Time taken for a capacitor to discharge 99% of its charge or current or potential difference</vt:lpstr>
      <vt:lpstr>5 time constants</vt:lpstr>
      <vt:lpstr>Equations defining relative permittivity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Equation relating speed, frequency, and wavelength of a wave  </dc:title>
  <dc:creator>alom shaha</dc:creator>
  <cp:lastModifiedBy>alom shaha</cp:lastModifiedBy>
  <cp:revision>91</cp:revision>
  <cp:lastPrinted>2019-02-11T20:46:50Z</cp:lastPrinted>
  <dcterms:created xsi:type="dcterms:W3CDTF">2019-02-10T11:30:09Z</dcterms:created>
  <dcterms:modified xsi:type="dcterms:W3CDTF">2019-02-12T09:47:53Z</dcterms:modified>
</cp:coreProperties>
</file>